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IBM Plex Sans"/>
      <p:regular r:id="rId28"/>
      <p:bold r:id="rId29"/>
      <p:italic r:id="rId30"/>
      <p:boldItalic r:id="rId31"/>
    </p:embeddedFont>
    <p:embeddedFont>
      <p:font typeface="Catamaran"/>
      <p:regular r:id="rId32"/>
      <p:bold r:id="rId33"/>
    </p:embeddedFont>
    <p:embeddedFont>
      <p:font typeface="IBM Plex Serif SemiBold"/>
      <p:regular r:id="rId34"/>
      <p:bold r:id="rId35"/>
      <p:italic r:id="rId36"/>
      <p:boldItalic r:id="rId37"/>
    </p:embeddedFont>
    <p:embeddedFont>
      <p:font typeface="Caveat"/>
      <p:regular r:id="rId38"/>
      <p:bold r:id="rId39"/>
    </p:embeddedFont>
    <p:embeddedFont>
      <p:font typeface="Fjalla One"/>
      <p:regular r:id="rId40"/>
    </p:embeddedFont>
    <p:embeddedFont>
      <p:font typeface="IBM Plex Serif Medium"/>
      <p:regular r:id="rId41"/>
      <p:bold r:id="rId42"/>
      <p:italic r:id="rId43"/>
      <p:boldItalic r:id="rId44"/>
    </p:embeddedFont>
    <p:embeddedFont>
      <p:font typeface="Spectral"/>
      <p:regular r:id="rId45"/>
      <p:bold r:id="rId46"/>
      <p:italic r:id="rId47"/>
      <p:boldItalic r:id="rId48"/>
    </p:embeddedFont>
    <p:embeddedFont>
      <p:font typeface="Merriweather"/>
      <p:regular r:id="rId49"/>
      <p:bold r:id="rId50"/>
      <p:italic r:id="rId51"/>
      <p:boldItalic r:id="rId52"/>
    </p:embeddedFont>
    <p:embeddedFont>
      <p:font typeface="Luckiest Guy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jallaOne-regular.fntdata"/><Relationship Id="rId42" Type="http://schemas.openxmlformats.org/officeDocument/2006/relationships/font" Target="fonts/IBMPlexSerifMedium-bold.fntdata"/><Relationship Id="rId41" Type="http://schemas.openxmlformats.org/officeDocument/2006/relationships/font" Target="fonts/IBMPlexSerifMedium-regular.fntdata"/><Relationship Id="rId44" Type="http://schemas.openxmlformats.org/officeDocument/2006/relationships/font" Target="fonts/IBMPlexSerifMedium-boldItalic.fntdata"/><Relationship Id="rId43" Type="http://schemas.openxmlformats.org/officeDocument/2006/relationships/font" Target="fonts/IBMPlexSerifMedium-italic.fntdata"/><Relationship Id="rId46" Type="http://schemas.openxmlformats.org/officeDocument/2006/relationships/font" Target="fonts/Spectral-bold.fntdata"/><Relationship Id="rId45" Type="http://schemas.openxmlformats.org/officeDocument/2006/relationships/font" Target="fonts/Spectral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pectral-boldItalic.fntdata"/><Relationship Id="rId47" Type="http://schemas.openxmlformats.org/officeDocument/2006/relationships/font" Target="fonts/Spectral-italic.fntdata"/><Relationship Id="rId49" Type="http://schemas.openxmlformats.org/officeDocument/2006/relationships/font" Target="fonts/Merriweath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Sans-boldItalic.fntdata"/><Relationship Id="rId30" Type="http://schemas.openxmlformats.org/officeDocument/2006/relationships/font" Target="fonts/IBMPlexSans-italic.fntdata"/><Relationship Id="rId33" Type="http://schemas.openxmlformats.org/officeDocument/2006/relationships/font" Target="fonts/Catamaran-bold.fntdata"/><Relationship Id="rId32" Type="http://schemas.openxmlformats.org/officeDocument/2006/relationships/font" Target="fonts/Catamaran-regular.fntdata"/><Relationship Id="rId35" Type="http://schemas.openxmlformats.org/officeDocument/2006/relationships/font" Target="fonts/IBMPlexSerifSemiBold-bold.fntdata"/><Relationship Id="rId34" Type="http://schemas.openxmlformats.org/officeDocument/2006/relationships/font" Target="fonts/IBMPlexSerifSemiBold-regular.fntdata"/><Relationship Id="rId37" Type="http://schemas.openxmlformats.org/officeDocument/2006/relationships/font" Target="fonts/IBMPlexSerifSemiBold-boldItalic.fntdata"/><Relationship Id="rId36" Type="http://schemas.openxmlformats.org/officeDocument/2006/relationships/font" Target="fonts/IBMPlexSerifSemiBold-italic.fntdata"/><Relationship Id="rId39" Type="http://schemas.openxmlformats.org/officeDocument/2006/relationships/font" Target="fonts/Caveat-bold.fntdata"/><Relationship Id="rId38" Type="http://schemas.openxmlformats.org/officeDocument/2006/relationships/font" Target="fonts/Cave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BMPlexSans-regular.fntdata"/><Relationship Id="rId27" Type="http://schemas.openxmlformats.org/officeDocument/2006/relationships/slide" Target="slides/slide23.xml"/><Relationship Id="rId29" Type="http://schemas.openxmlformats.org/officeDocument/2006/relationships/font" Target="fonts/IBMPlexSans-bold.fntdata"/><Relationship Id="rId51" Type="http://schemas.openxmlformats.org/officeDocument/2006/relationships/font" Target="fonts/Merriweather-italic.fntdata"/><Relationship Id="rId50" Type="http://schemas.openxmlformats.org/officeDocument/2006/relationships/font" Target="fonts/Merriweather-bold.fntdata"/><Relationship Id="rId53" Type="http://schemas.openxmlformats.org/officeDocument/2006/relationships/font" Target="fonts/LuckiestGuy-regular.fntdata"/><Relationship Id="rId52" Type="http://schemas.openxmlformats.org/officeDocument/2006/relationships/font" Target="fonts/Merriweathe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f714facf_8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f714facf_8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1f714facf_0_3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71f714facf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1f714facf_0_6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1f714facf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71f714facf_8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71f714facf_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1f714facf_8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1f714facf_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2197804bb_2_1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2197804bb_2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72197804bb_2_10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72197804bb_2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1f714facf_8_6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1f714facf_8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2197804bb_2_12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2197804bb_2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2197804bb_2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2197804bb_2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71f714facf_6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71f714fac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72197804bb_2_1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72197804bb_2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72197804b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72197804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7e374d6a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7e374d6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1f714facf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1f714fa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1f714facf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1f714fac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1f714facf_0_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1f714fac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1f714facf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1f714fac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1f714facf_0_7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1f714facf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50000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 &quot;1&quot;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fmla="val 7684" name="adj1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F3F3F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3"/>
          <p:cNvCxnSpPr/>
          <p:nvPr/>
        </p:nvCxnSpPr>
        <p:spPr>
          <a:xfrm>
            <a:off x="8801100" y="1139950"/>
            <a:ext cx="0" cy="4000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3"/>
          <p:cNvCxnSpPr/>
          <p:nvPr/>
        </p:nvCxnSpPr>
        <p:spPr>
          <a:xfrm>
            <a:off x="8801100" y="0"/>
            <a:ext cx="0" cy="395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50000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50000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buNone/>
              <a:defRPr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40F2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r">
              <a:buNone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buNone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buNone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buNone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buNone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buNone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buNone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buNone/>
              <a:defRPr b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hyperlink" Target="mailto:stefan@entreprenair.com" TargetMode="External"/><Relationship Id="rId6" Type="http://schemas.openxmlformats.org/officeDocument/2006/relationships/hyperlink" Target="mailto:fabian@entreprenair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-7125" y="0"/>
            <a:ext cx="91512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22050" y="1431450"/>
            <a:ext cx="99900" cy="3711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418120" y="1431450"/>
            <a:ext cx="99900" cy="3711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679" y="119833"/>
            <a:ext cx="3883825" cy="12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634025" y="3672749"/>
            <a:ext cx="1125576" cy="858060"/>
          </a:xfrm>
          <a:prstGeom prst="clou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6927275" y="508123"/>
            <a:ext cx="1194048" cy="858060"/>
          </a:xfrm>
          <a:prstGeom prst="clou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717975" y="428946"/>
            <a:ext cx="1618704" cy="1246320"/>
          </a:xfrm>
          <a:prstGeom prst="clou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8022825" y="4342796"/>
            <a:ext cx="1618704" cy="1246320"/>
          </a:xfrm>
          <a:prstGeom prst="clou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7425975" y="2681425"/>
            <a:ext cx="889056" cy="683856"/>
          </a:xfrm>
          <a:prstGeom prst="clou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029375" y="1566800"/>
            <a:ext cx="2745600" cy="755100"/>
          </a:xfrm>
          <a:prstGeom prst="homePlate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SUCCESS</a:t>
            </a:r>
            <a:endParaRPr b="1" sz="36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5" name="Google Shape;85;p14"/>
          <p:cNvSpPr/>
          <p:nvPr/>
        </p:nvSpPr>
        <p:spPr>
          <a:xfrm flipH="1">
            <a:off x="2276775" y="2709800"/>
            <a:ext cx="2745600" cy="755100"/>
          </a:xfrm>
          <a:prstGeom prst="homePlate">
            <a:avLst>
              <a:gd fmla="val 50000" name="adj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Spectral"/>
                <a:ea typeface="Spectral"/>
                <a:cs typeface="Spectral"/>
                <a:sym typeface="Spectral"/>
              </a:rPr>
              <a:t>FAILURE</a:t>
            </a:r>
            <a:endParaRPr/>
          </a:p>
        </p:txBody>
      </p:sp>
      <p:sp>
        <p:nvSpPr>
          <p:cNvPr id="86" name="Google Shape;86;p14"/>
          <p:cNvSpPr txBox="1"/>
          <p:nvPr>
            <p:ph idx="4294967295" type="subTitle"/>
          </p:nvPr>
        </p:nvSpPr>
        <p:spPr>
          <a:xfrm>
            <a:off x="4774350" y="4495200"/>
            <a:ext cx="19311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Stefan Bauer          Fabian Werkmeister</a:t>
            </a:r>
            <a:endParaRPr b="1" sz="1600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3"/>
          <p:cNvSpPr txBox="1"/>
          <p:nvPr>
            <p:ph idx="4294967295"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Is Kickstarter a good funding option for me?</a:t>
            </a:r>
            <a:endParaRPr sz="2400" u="sng"/>
          </a:p>
        </p:txBody>
      </p:sp>
      <p:sp>
        <p:nvSpPr>
          <p:cNvPr id="716" name="Google Shape;716;p23"/>
          <p:cNvSpPr txBox="1"/>
          <p:nvPr>
            <p:ph idx="4294967295" type="body"/>
          </p:nvPr>
        </p:nvSpPr>
        <p:spPr>
          <a:xfrm>
            <a:off x="787200" y="1037425"/>
            <a:ext cx="5721900" cy="7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How much can you expect to raise on Kickstarter?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17" name="Google Shape;717;p23"/>
          <p:cNvGrpSpPr/>
          <p:nvPr/>
        </p:nvGrpSpPr>
        <p:grpSpPr>
          <a:xfrm>
            <a:off x="8170095" y="297520"/>
            <a:ext cx="640092" cy="640089"/>
            <a:chOff x="-59869425" y="4102225"/>
            <a:chExt cx="319025" cy="315175"/>
          </a:xfrm>
        </p:grpSpPr>
        <p:sp>
          <p:nvSpPr>
            <p:cNvPr id="718" name="Google Shape;718;p23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2" name="Google Shape;7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719" y="1523655"/>
            <a:ext cx="3065073" cy="3065073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23" name="Google Shape;723;p23"/>
          <p:cNvCxnSpPr/>
          <p:nvPr/>
        </p:nvCxnSpPr>
        <p:spPr>
          <a:xfrm>
            <a:off x="4526350" y="1602900"/>
            <a:ext cx="0" cy="277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4" name="Google Shape;7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250" y="1515063"/>
            <a:ext cx="3343719" cy="306507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5" name="Google Shape;725;p23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4"/>
          <p:cNvSpPr txBox="1"/>
          <p:nvPr>
            <p:ph idx="4294967295"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What are the c</a:t>
            </a:r>
            <a:r>
              <a:rPr lang="en" sz="2400" u="sng"/>
              <a:t>hances of being successful</a:t>
            </a:r>
            <a:r>
              <a:rPr lang="en" sz="2400" u="sng"/>
              <a:t>?</a:t>
            </a:r>
            <a:endParaRPr sz="2400" u="sng"/>
          </a:p>
        </p:txBody>
      </p:sp>
      <p:sp>
        <p:nvSpPr>
          <p:cNvPr id="731" name="Google Shape;731;p24"/>
          <p:cNvSpPr txBox="1"/>
          <p:nvPr>
            <p:ph idx="4294967295" type="ctrTitle"/>
          </p:nvPr>
        </p:nvSpPr>
        <p:spPr>
          <a:xfrm>
            <a:off x="787200" y="1813575"/>
            <a:ext cx="7671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42 %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732" name="Google Shape;732;p24"/>
          <p:cNvSpPr txBox="1"/>
          <p:nvPr>
            <p:ph idx="4294967295" type="subTitle"/>
          </p:nvPr>
        </p:nvSpPr>
        <p:spPr>
          <a:xfrm>
            <a:off x="657975" y="3297250"/>
            <a:ext cx="7881600" cy="10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of projects on Kickstarter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>
                <a:latin typeface="Catamaran"/>
                <a:ea typeface="Catamaran"/>
                <a:cs typeface="Catamaran"/>
                <a:sym typeface="Catamaran"/>
              </a:rPr>
              <a:t>fail to reach their funding goal</a:t>
            </a:r>
            <a:endParaRPr b="1" sz="2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33" name="Google Shape;733;p24"/>
          <p:cNvSpPr/>
          <p:nvPr/>
        </p:nvSpPr>
        <p:spPr>
          <a:xfrm>
            <a:off x="8249872" y="327668"/>
            <a:ext cx="640067" cy="548628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4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5"/>
          <p:cNvSpPr txBox="1"/>
          <p:nvPr>
            <p:ph idx="4294967295"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Success drivers - I</a:t>
            </a:r>
            <a:endParaRPr sz="2400" u="sng"/>
          </a:p>
        </p:txBody>
      </p:sp>
      <p:sp>
        <p:nvSpPr>
          <p:cNvPr id="740" name="Google Shape;740;p25"/>
          <p:cNvSpPr txBox="1"/>
          <p:nvPr>
            <p:ph idx="4294967295" type="body"/>
          </p:nvPr>
        </p:nvSpPr>
        <p:spPr>
          <a:xfrm>
            <a:off x="5239175" y="1172675"/>
            <a:ext cx="24810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Set reasonable &amp; realistic goals!</a:t>
            </a:r>
            <a:endParaRPr b="1" sz="1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1" name="Google Shape;7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744" y="1102501"/>
            <a:ext cx="3818701" cy="350047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2" name="Google Shape;7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378" y="2806376"/>
            <a:ext cx="1620300" cy="148530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3" name="Google Shape;743;p25"/>
          <p:cNvSpPr txBox="1"/>
          <p:nvPr/>
        </p:nvSpPr>
        <p:spPr>
          <a:xfrm>
            <a:off x="5089307" y="4165975"/>
            <a:ext cx="3000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Chance of “overpledging”</a:t>
            </a:r>
            <a:endParaRPr/>
          </a:p>
        </p:txBody>
      </p:sp>
      <p:sp>
        <p:nvSpPr>
          <p:cNvPr id="744" name="Google Shape;744;p25"/>
          <p:cNvSpPr/>
          <p:nvPr/>
        </p:nvSpPr>
        <p:spPr>
          <a:xfrm>
            <a:off x="6320725" y="2249827"/>
            <a:ext cx="457200" cy="457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5"/>
          <p:cNvSpPr/>
          <p:nvPr/>
        </p:nvSpPr>
        <p:spPr>
          <a:xfrm rot="2700000">
            <a:off x="6462037" y="2411304"/>
            <a:ext cx="137037" cy="137037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5"/>
          <p:cNvSpPr/>
          <p:nvPr/>
        </p:nvSpPr>
        <p:spPr>
          <a:xfrm rot="2700000">
            <a:off x="6545361" y="2411304"/>
            <a:ext cx="137037" cy="137037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5"/>
          <p:cNvSpPr/>
          <p:nvPr/>
        </p:nvSpPr>
        <p:spPr>
          <a:xfrm rot="-3480672">
            <a:off x="4730276" y="1740373"/>
            <a:ext cx="938078" cy="386676"/>
          </a:xfrm>
          <a:custGeom>
            <a:rect b="b" l="l" r="r" t="t"/>
            <a:pathLst>
              <a:path extrusionOk="0" h="6352" w="18973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8" name="Google Shape;748;p25"/>
          <p:cNvGrpSpPr/>
          <p:nvPr/>
        </p:nvGrpSpPr>
        <p:grpSpPr>
          <a:xfrm>
            <a:off x="8277168" y="369047"/>
            <a:ext cx="548647" cy="548661"/>
            <a:chOff x="5297950" y="1632050"/>
            <a:chExt cx="426200" cy="431100"/>
          </a:xfrm>
        </p:grpSpPr>
        <p:sp>
          <p:nvSpPr>
            <p:cNvPr id="749" name="Google Shape;749;p25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25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6"/>
          <p:cNvSpPr txBox="1"/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Success drivers - II</a:t>
            </a:r>
            <a:endParaRPr sz="2400" u="sng"/>
          </a:p>
        </p:txBody>
      </p:sp>
      <p:pic>
        <p:nvPicPr>
          <p:cNvPr id="757" name="Google Shape;7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550" y="1491075"/>
            <a:ext cx="2998350" cy="274848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8" name="Google Shape;7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750" y="1491050"/>
            <a:ext cx="2998350" cy="27484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9" name="Google Shape;759;p26"/>
          <p:cNvSpPr txBox="1"/>
          <p:nvPr>
            <p:ph idx="4294967295" type="body"/>
          </p:nvPr>
        </p:nvSpPr>
        <p:spPr>
          <a:xfrm>
            <a:off x="1109550" y="4284250"/>
            <a:ext cx="2998200" cy="3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shorter campaign lengths </a:t>
            </a:r>
            <a:endParaRPr b="1"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60" name="Google Shape;760;p26"/>
          <p:cNvSpPr txBox="1"/>
          <p:nvPr>
            <p:ph idx="4294967295" type="body"/>
          </p:nvPr>
        </p:nvSpPr>
        <p:spPr>
          <a:xfrm>
            <a:off x="1261950" y="1007650"/>
            <a:ext cx="6396000" cy="3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on average, successful projects tend to have...</a:t>
            </a:r>
            <a:endParaRPr b="1" sz="1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61" name="Google Shape;761;p26"/>
          <p:cNvSpPr txBox="1"/>
          <p:nvPr>
            <p:ph idx="4294967295" type="body"/>
          </p:nvPr>
        </p:nvSpPr>
        <p:spPr>
          <a:xfrm>
            <a:off x="4376900" y="4284250"/>
            <a:ext cx="3433500" cy="378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more time invested in setting up the project</a:t>
            </a:r>
            <a:endParaRPr b="1"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62" name="Google Shape;762;p26"/>
          <p:cNvGrpSpPr/>
          <p:nvPr/>
        </p:nvGrpSpPr>
        <p:grpSpPr>
          <a:xfrm>
            <a:off x="8277168" y="369047"/>
            <a:ext cx="548647" cy="548661"/>
            <a:chOff x="5297950" y="1632050"/>
            <a:chExt cx="426200" cy="431100"/>
          </a:xfrm>
        </p:grpSpPr>
        <p:sp>
          <p:nvSpPr>
            <p:cNvPr id="763" name="Google Shape;763;p26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26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7"/>
          <p:cNvSpPr txBox="1"/>
          <p:nvPr>
            <p:ph idx="4294967295"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Success drivers - III</a:t>
            </a:r>
            <a:endParaRPr sz="2400" u="sng"/>
          </a:p>
        </p:txBody>
      </p:sp>
      <p:pic>
        <p:nvPicPr>
          <p:cNvPr id="771" name="Google Shape;7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704" y="1081308"/>
            <a:ext cx="3471799" cy="34717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2" name="Google Shape;772;p27"/>
          <p:cNvSpPr txBox="1"/>
          <p:nvPr>
            <p:ph idx="4294967295" type="body"/>
          </p:nvPr>
        </p:nvSpPr>
        <p:spPr>
          <a:xfrm>
            <a:off x="4055950" y="857950"/>
            <a:ext cx="25647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Most successful categories</a:t>
            </a:r>
            <a:endParaRPr b="1" sz="1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73" name="Google Shape;773;p27"/>
          <p:cNvSpPr txBox="1"/>
          <p:nvPr>
            <p:ph idx="4294967295" type="body"/>
          </p:nvPr>
        </p:nvSpPr>
        <p:spPr>
          <a:xfrm>
            <a:off x="5229000" y="1572250"/>
            <a:ext cx="11754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Dance</a:t>
            </a:r>
            <a:endParaRPr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74" name="Google Shape;774;p27"/>
          <p:cNvSpPr txBox="1"/>
          <p:nvPr>
            <p:ph idx="4294967295" type="body"/>
          </p:nvPr>
        </p:nvSpPr>
        <p:spPr>
          <a:xfrm>
            <a:off x="5229000" y="2029450"/>
            <a:ext cx="12183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Comics</a:t>
            </a:r>
            <a:endParaRPr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75" name="Google Shape;775;p27"/>
          <p:cNvSpPr txBox="1"/>
          <p:nvPr>
            <p:ph idx="4294967295" type="body"/>
          </p:nvPr>
        </p:nvSpPr>
        <p:spPr>
          <a:xfrm>
            <a:off x="5229000" y="2486650"/>
            <a:ext cx="11754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Publishing</a:t>
            </a:r>
            <a:endParaRPr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76" name="Google Shape;776;p27"/>
          <p:cNvSpPr txBox="1"/>
          <p:nvPr>
            <p:ph idx="4294967295" type="body"/>
          </p:nvPr>
        </p:nvSpPr>
        <p:spPr>
          <a:xfrm>
            <a:off x="5229000" y="2943850"/>
            <a:ext cx="11256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Music</a:t>
            </a:r>
            <a:endParaRPr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77" name="Google Shape;777;p27"/>
          <p:cNvSpPr txBox="1"/>
          <p:nvPr>
            <p:ph idx="4294967295" type="body"/>
          </p:nvPr>
        </p:nvSpPr>
        <p:spPr>
          <a:xfrm>
            <a:off x="5229000" y="3401050"/>
            <a:ext cx="11256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Theater</a:t>
            </a:r>
            <a:endParaRPr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78" name="Google Shape;778;p27"/>
          <p:cNvSpPr txBox="1"/>
          <p:nvPr>
            <p:ph idx="4294967295" type="body"/>
          </p:nvPr>
        </p:nvSpPr>
        <p:spPr>
          <a:xfrm>
            <a:off x="5229000" y="3858250"/>
            <a:ext cx="11256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Games</a:t>
            </a:r>
            <a:endParaRPr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79" name="Google Shape;779;p27"/>
          <p:cNvGrpSpPr/>
          <p:nvPr/>
        </p:nvGrpSpPr>
        <p:grpSpPr>
          <a:xfrm>
            <a:off x="4668242" y="2993412"/>
            <a:ext cx="246884" cy="246893"/>
            <a:chOff x="-9089725" y="3180200"/>
            <a:chExt cx="353550" cy="351900"/>
          </a:xfrm>
        </p:grpSpPr>
        <p:sp>
          <p:nvSpPr>
            <p:cNvPr id="780" name="Google Shape;780;p27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27"/>
          <p:cNvGrpSpPr/>
          <p:nvPr/>
        </p:nvGrpSpPr>
        <p:grpSpPr>
          <a:xfrm>
            <a:off x="4667581" y="3450356"/>
            <a:ext cx="246901" cy="246891"/>
            <a:chOff x="-13947000" y="3212800"/>
            <a:chExt cx="353675" cy="352400"/>
          </a:xfrm>
        </p:grpSpPr>
        <p:sp>
          <p:nvSpPr>
            <p:cNvPr id="783" name="Google Shape;783;p27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27"/>
          <p:cNvGrpSpPr/>
          <p:nvPr/>
        </p:nvGrpSpPr>
        <p:grpSpPr>
          <a:xfrm>
            <a:off x="4676521" y="1621373"/>
            <a:ext cx="228610" cy="246890"/>
            <a:chOff x="-9949025" y="3615575"/>
            <a:chExt cx="335550" cy="352750"/>
          </a:xfrm>
        </p:grpSpPr>
        <p:sp>
          <p:nvSpPr>
            <p:cNvPr id="786" name="Google Shape;786;p27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27"/>
          <p:cNvGrpSpPr/>
          <p:nvPr/>
        </p:nvGrpSpPr>
        <p:grpSpPr>
          <a:xfrm>
            <a:off x="4667632" y="2515168"/>
            <a:ext cx="246901" cy="246889"/>
            <a:chOff x="-12643475" y="3212300"/>
            <a:chExt cx="353675" cy="352900"/>
          </a:xfrm>
        </p:grpSpPr>
        <p:sp>
          <p:nvSpPr>
            <p:cNvPr id="790" name="Google Shape;790;p27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7"/>
          <p:cNvGrpSpPr/>
          <p:nvPr/>
        </p:nvGrpSpPr>
        <p:grpSpPr>
          <a:xfrm>
            <a:off x="4637705" y="3876502"/>
            <a:ext cx="311064" cy="311064"/>
            <a:chOff x="1190625" y="238125"/>
            <a:chExt cx="5219200" cy="5219200"/>
          </a:xfrm>
        </p:grpSpPr>
        <p:sp>
          <p:nvSpPr>
            <p:cNvPr id="800" name="Google Shape;800;p27"/>
            <p:cNvSpPr/>
            <p:nvPr/>
          </p:nvSpPr>
          <p:spPr>
            <a:xfrm>
              <a:off x="1190625" y="238125"/>
              <a:ext cx="4486050" cy="5219200"/>
            </a:xfrm>
            <a:custGeom>
              <a:rect b="b" l="l" r="r" t="t"/>
              <a:pathLst>
                <a:path extrusionOk="0" h="208768" w="179442">
                  <a:moveTo>
                    <a:pt x="104384" y="6524"/>
                  </a:moveTo>
                  <a:cubicBezTo>
                    <a:pt x="129436" y="6524"/>
                    <a:pt x="153020" y="15886"/>
                    <a:pt x="171222" y="32913"/>
                  </a:cubicBezTo>
                  <a:lnTo>
                    <a:pt x="102068" y="102068"/>
                  </a:lnTo>
                  <a:cubicBezTo>
                    <a:pt x="100795" y="103340"/>
                    <a:pt x="100795" y="105395"/>
                    <a:pt x="102068" y="106700"/>
                  </a:cubicBezTo>
                  <a:lnTo>
                    <a:pt x="171222" y="175854"/>
                  </a:lnTo>
                  <a:cubicBezTo>
                    <a:pt x="153020" y="192881"/>
                    <a:pt x="129436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075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170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170" y="178170"/>
                  </a:cubicBezTo>
                  <a:cubicBezTo>
                    <a:pt x="179442" y="176898"/>
                    <a:pt x="179442" y="174842"/>
                    <a:pt x="178170" y="173570"/>
                  </a:cubicBezTo>
                  <a:lnTo>
                    <a:pt x="108983" y="104384"/>
                  </a:lnTo>
                  <a:lnTo>
                    <a:pt x="178170" y="35197"/>
                  </a:lnTo>
                  <a:cubicBezTo>
                    <a:pt x="178789" y="34577"/>
                    <a:pt x="179148" y="33729"/>
                    <a:pt x="179148" y="32881"/>
                  </a:cubicBezTo>
                  <a:cubicBezTo>
                    <a:pt x="179148" y="32000"/>
                    <a:pt x="178789" y="31185"/>
                    <a:pt x="178170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3637100" y="1053600"/>
              <a:ext cx="570875" cy="570875"/>
            </a:xfrm>
            <a:custGeom>
              <a:rect b="b" l="l" r="r" t="t"/>
              <a:pathLst>
                <a:path extrusionOk="0" h="22835" w="22835">
                  <a:moveTo>
                    <a:pt x="11418" y="1"/>
                  </a:moveTo>
                  <a:cubicBezTo>
                    <a:pt x="5122" y="1"/>
                    <a:pt x="1" y="5122"/>
                    <a:pt x="1" y="11418"/>
                  </a:cubicBezTo>
                  <a:cubicBezTo>
                    <a:pt x="1" y="17713"/>
                    <a:pt x="5122" y="22835"/>
                    <a:pt x="11418" y="22835"/>
                  </a:cubicBezTo>
                  <a:cubicBezTo>
                    <a:pt x="17713" y="22835"/>
                    <a:pt x="22835" y="17713"/>
                    <a:pt x="22835" y="11418"/>
                  </a:cubicBezTo>
                  <a:cubicBezTo>
                    <a:pt x="22835" y="9624"/>
                    <a:pt x="21367" y="8156"/>
                    <a:pt x="19573" y="8156"/>
                  </a:cubicBezTo>
                  <a:cubicBezTo>
                    <a:pt x="17778" y="8156"/>
                    <a:pt x="16311" y="9624"/>
                    <a:pt x="16311" y="11418"/>
                  </a:cubicBezTo>
                  <a:cubicBezTo>
                    <a:pt x="16311" y="14125"/>
                    <a:pt x="14125" y="16311"/>
                    <a:pt x="11418" y="16311"/>
                  </a:cubicBezTo>
                  <a:cubicBezTo>
                    <a:pt x="8710" y="16311"/>
                    <a:pt x="6525" y="14125"/>
                    <a:pt x="6525" y="11418"/>
                  </a:cubicBezTo>
                  <a:cubicBezTo>
                    <a:pt x="6525" y="8710"/>
                    <a:pt x="8710" y="6525"/>
                    <a:pt x="11418" y="6525"/>
                  </a:cubicBezTo>
                  <a:cubicBezTo>
                    <a:pt x="13212" y="6525"/>
                    <a:pt x="14680" y="5057"/>
                    <a:pt x="14680" y="3263"/>
                  </a:cubicBezTo>
                  <a:cubicBezTo>
                    <a:pt x="14680" y="1469"/>
                    <a:pt x="13212" y="1"/>
                    <a:pt x="1141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4452600" y="26030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1"/>
                  </a:moveTo>
                  <a:cubicBezTo>
                    <a:pt x="4372" y="1"/>
                    <a:pt x="0" y="4372"/>
                    <a:pt x="0" y="9787"/>
                  </a:cubicBezTo>
                  <a:cubicBezTo>
                    <a:pt x="0" y="15169"/>
                    <a:pt x="4372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516" y="6525"/>
                    <a:pt x="13048" y="7992"/>
                    <a:pt x="13048" y="9787"/>
                  </a:cubicBezTo>
                  <a:cubicBezTo>
                    <a:pt x="13048" y="11581"/>
                    <a:pt x="11581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1" y="6525"/>
                    <a:pt x="13048" y="5057"/>
                    <a:pt x="13048" y="3263"/>
                  </a:cubicBezTo>
                  <a:cubicBezTo>
                    <a:pt x="13048" y="1469"/>
                    <a:pt x="11581" y="1"/>
                    <a:pt x="978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5186550" y="26030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4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5920500" y="260305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8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3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27"/>
          <p:cNvGrpSpPr/>
          <p:nvPr/>
        </p:nvGrpSpPr>
        <p:grpSpPr>
          <a:xfrm>
            <a:off x="4643880" y="2094066"/>
            <a:ext cx="278604" cy="250223"/>
            <a:chOff x="-40378075" y="3267450"/>
            <a:chExt cx="317425" cy="289075"/>
          </a:xfrm>
        </p:grpSpPr>
        <p:sp>
          <p:nvSpPr>
            <p:cNvPr id="806" name="Google Shape;806;p27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" name="Google Shape;810;p27"/>
          <p:cNvSpPr/>
          <p:nvPr/>
        </p:nvSpPr>
        <p:spPr>
          <a:xfrm>
            <a:off x="4717219" y="1987554"/>
            <a:ext cx="329022" cy="250236"/>
          </a:xfrm>
          <a:prstGeom prst="irregularSeal2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7"/>
          <p:cNvSpPr txBox="1"/>
          <p:nvPr/>
        </p:nvSpPr>
        <p:spPr>
          <a:xfrm>
            <a:off x="4769326" y="1980426"/>
            <a:ext cx="161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  <a:endParaRPr b="1" sz="6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812" name="Google Shape;812;p27"/>
          <p:cNvGrpSpPr/>
          <p:nvPr/>
        </p:nvGrpSpPr>
        <p:grpSpPr>
          <a:xfrm>
            <a:off x="8277168" y="369047"/>
            <a:ext cx="548647" cy="548661"/>
            <a:chOff x="5297950" y="1632050"/>
            <a:chExt cx="426200" cy="431100"/>
          </a:xfrm>
        </p:grpSpPr>
        <p:sp>
          <p:nvSpPr>
            <p:cNvPr id="813" name="Google Shape;813;p27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Google Shape;815;p27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6" name="Google Shape;8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285" y="2428527"/>
            <a:ext cx="2074701" cy="207470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27"/>
          <p:cNvSpPr/>
          <p:nvPr/>
        </p:nvSpPr>
        <p:spPr>
          <a:xfrm>
            <a:off x="7100034" y="2029452"/>
            <a:ext cx="274200" cy="274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7"/>
          <p:cNvSpPr/>
          <p:nvPr/>
        </p:nvSpPr>
        <p:spPr>
          <a:xfrm rot="2700000">
            <a:off x="7184800" y="2126369"/>
            <a:ext cx="82307" cy="82307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7"/>
          <p:cNvSpPr/>
          <p:nvPr/>
        </p:nvSpPr>
        <p:spPr>
          <a:xfrm rot="2700000">
            <a:off x="7234802" y="2126369"/>
            <a:ext cx="82307" cy="82307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 rot="532058">
            <a:off x="6218881" y="1199353"/>
            <a:ext cx="515396" cy="200708"/>
          </a:xfrm>
          <a:custGeom>
            <a:rect b="b" l="l" r="r" t="t"/>
            <a:pathLst>
              <a:path extrusionOk="0" h="6352" w="18973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7"/>
          <p:cNvSpPr txBox="1"/>
          <p:nvPr>
            <p:ph idx="4294967295" type="body"/>
          </p:nvPr>
        </p:nvSpPr>
        <p:spPr>
          <a:xfrm>
            <a:off x="5924334" y="1507338"/>
            <a:ext cx="25647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Some of these are also the ones with the highest median spent on!</a:t>
            </a:r>
            <a:endParaRPr b="1"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"/>
          <p:cNvSpPr txBox="1"/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Insights on success with machine learning</a:t>
            </a:r>
            <a:endParaRPr sz="2400" u="sng"/>
          </a:p>
        </p:txBody>
      </p:sp>
      <p:grpSp>
        <p:nvGrpSpPr>
          <p:cNvPr id="827" name="Google Shape;827;p28"/>
          <p:cNvGrpSpPr/>
          <p:nvPr/>
        </p:nvGrpSpPr>
        <p:grpSpPr>
          <a:xfrm>
            <a:off x="7168810" y="3244879"/>
            <a:ext cx="731526" cy="548631"/>
            <a:chOff x="5255200" y="3006475"/>
            <a:chExt cx="511700" cy="378575"/>
          </a:xfrm>
        </p:grpSpPr>
        <p:sp>
          <p:nvSpPr>
            <p:cNvPr id="828" name="Google Shape;828;p28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28"/>
          <p:cNvGrpSpPr/>
          <p:nvPr/>
        </p:nvGrpSpPr>
        <p:grpSpPr>
          <a:xfrm>
            <a:off x="962160" y="1860655"/>
            <a:ext cx="6949432" cy="64667"/>
            <a:chOff x="5808454" y="2539809"/>
            <a:chExt cx="5451390" cy="50727"/>
          </a:xfrm>
        </p:grpSpPr>
        <p:sp>
          <p:nvSpPr>
            <p:cNvPr id="831" name="Google Shape;831;p28"/>
            <p:cNvSpPr/>
            <p:nvPr/>
          </p:nvSpPr>
          <p:spPr>
            <a:xfrm>
              <a:off x="5808454" y="2556592"/>
              <a:ext cx="5451390" cy="10629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6115306" y="2539861"/>
              <a:ext cx="58950" cy="50675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8395940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10923933" y="2539809"/>
              <a:ext cx="58950" cy="5047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28"/>
          <p:cNvGrpSpPr/>
          <p:nvPr/>
        </p:nvGrpSpPr>
        <p:grpSpPr>
          <a:xfrm>
            <a:off x="2764904" y="3244866"/>
            <a:ext cx="365747" cy="365747"/>
            <a:chOff x="3860400" y="3955025"/>
            <a:chExt cx="296175" cy="296175"/>
          </a:xfrm>
        </p:grpSpPr>
        <p:sp>
          <p:nvSpPr>
            <p:cNvPr id="836" name="Google Shape;836;p28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28"/>
          <p:cNvSpPr/>
          <p:nvPr/>
        </p:nvSpPr>
        <p:spPr>
          <a:xfrm>
            <a:off x="558609" y="3162023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8"/>
          <p:cNvSpPr/>
          <p:nvPr/>
        </p:nvSpPr>
        <p:spPr>
          <a:xfrm>
            <a:off x="1030884" y="3087210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8"/>
          <p:cNvSpPr/>
          <p:nvPr/>
        </p:nvSpPr>
        <p:spPr>
          <a:xfrm>
            <a:off x="1464334" y="3053173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8"/>
          <p:cNvSpPr/>
          <p:nvPr/>
        </p:nvSpPr>
        <p:spPr>
          <a:xfrm>
            <a:off x="1400009" y="3454923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28"/>
          <p:cNvSpPr/>
          <p:nvPr/>
        </p:nvSpPr>
        <p:spPr>
          <a:xfrm>
            <a:off x="927734" y="3483473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28"/>
          <p:cNvSpPr/>
          <p:nvPr/>
        </p:nvSpPr>
        <p:spPr>
          <a:xfrm>
            <a:off x="628459" y="3747823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28"/>
          <p:cNvSpPr/>
          <p:nvPr/>
        </p:nvSpPr>
        <p:spPr>
          <a:xfrm>
            <a:off x="1171409" y="3822648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28"/>
          <p:cNvSpPr/>
          <p:nvPr/>
        </p:nvSpPr>
        <p:spPr>
          <a:xfrm>
            <a:off x="823734" y="4184548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28"/>
          <p:cNvSpPr/>
          <p:nvPr/>
        </p:nvSpPr>
        <p:spPr>
          <a:xfrm>
            <a:off x="1400009" y="4190373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8"/>
          <p:cNvSpPr txBox="1"/>
          <p:nvPr>
            <p:ph idx="4294967295" type="body"/>
          </p:nvPr>
        </p:nvSpPr>
        <p:spPr>
          <a:xfrm>
            <a:off x="511392" y="1953900"/>
            <a:ext cx="19521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Apply different </a:t>
            </a:r>
            <a:b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algorithms separately</a:t>
            </a:r>
            <a:endParaRPr b="1"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51" name="Google Shape;851;p28"/>
          <p:cNvSpPr/>
          <p:nvPr/>
        </p:nvSpPr>
        <p:spPr>
          <a:xfrm>
            <a:off x="1828509" y="3281310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8"/>
          <p:cNvSpPr/>
          <p:nvPr/>
        </p:nvSpPr>
        <p:spPr>
          <a:xfrm>
            <a:off x="1716684" y="3746448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8"/>
          <p:cNvSpPr/>
          <p:nvPr/>
        </p:nvSpPr>
        <p:spPr>
          <a:xfrm>
            <a:off x="1898234" y="4190373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8"/>
          <p:cNvSpPr txBox="1"/>
          <p:nvPr>
            <p:ph idx="4294967295" type="body"/>
          </p:nvPr>
        </p:nvSpPr>
        <p:spPr>
          <a:xfrm>
            <a:off x="3170175" y="1953900"/>
            <a:ext cx="23439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Select the best performing ones and optimize them</a:t>
            </a:r>
            <a:endParaRPr b="1"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55" name="Google Shape;855;p28"/>
          <p:cNvSpPr/>
          <p:nvPr/>
        </p:nvSpPr>
        <p:spPr>
          <a:xfrm>
            <a:off x="3972064" y="3574198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8"/>
          <p:cNvSpPr/>
          <p:nvPr/>
        </p:nvSpPr>
        <p:spPr>
          <a:xfrm>
            <a:off x="3963101" y="3021248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8"/>
          <p:cNvSpPr/>
          <p:nvPr/>
        </p:nvSpPr>
        <p:spPr>
          <a:xfrm>
            <a:off x="4539151" y="3021248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8"/>
          <p:cNvSpPr/>
          <p:nvPr/>
        </p:nvSpPr>
        <p:spPr>
          <a:xfrm>
            <a:off x="4539151" y="3574198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28"/>
          <p:cNvGrpSpPr/>
          <p:nvPr/>
        </p:nvGrpSpPr>
        <p:grpSpPr>
          <a:xfrm>
            <a:off x="2288190" y="3314154"/>
            <a:ext cx="274319" cy="274320"/>
            <a:chOff x="4659775" y="2072775"/>
            <a:chExt cx="74325" cy="28700"/>
          </a:xfrm>
        </p:grpSpPr>
        <p:sp>
          <p:nvSpPr>
            <p:cNvPr id="860" name="Google Shape;860;p28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28"/>
          <p:cNvGrpSpPr/>
          <p:nvPr/>
        </p:nvGrpSpPr>
        <p:grpSpPr>
          <a:xfrm>
            <a:off x="3390609" y="3314154"/>
            <a:ext cx="274319" cy="274320"/>
            <a:chOff x="4659775" y="2072775"/>
            <a:chExt cx="74325" cy="28700"/>
          </a:xfrm>
        </p:grpSpPr>
        <p:sp>
          <p:nvSpPr>
            <p:cNvPr id="864" name="Google Shape;864;p28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28"/>
          <p:cNvSpPr txBox="1"/>
          <p:nvPr>
            <p:ph idx="4294967295" type="body"/>
          </p:nvPr>
        </p:nvSpPr>
        <p:spPr>
          <a:xfrm>
            <a:off x="6329995" y="1953900"/>
            <a:ext cx="2343900" cy="438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Blend the optimized algorithms into one final meta-algorithm</a:t>
            </a:r>
            <a:endParaRPr b="1"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868" name="Google Shape;868;p28"/>
          <p:cNvGrpSpPr/>
          <p:nvPr/>
        </p:nvGrpSpPr>
        <p:grpSpPr>
          <a:xfrm>
            <a:off x="5295609" y="3314154"/>
            <a:ext cx="274319" cy="274320"/>
            <a:chOff x="4659775" y="2072775"/>
            <a:chExt cx="74325" cy="28700"/>
          </a:xfrm>
        </p:grpSpPr>
        <p:sp>
          <p:nvSpPr>
            <p:cNvPr id="869" name="Google Shape;869;p28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28"/>
          <p:cNvGrpSpPr/>
          <p:nvPr/>
        </p:nvGrpSpPr>
        <p:grpSpPr>
          <a:xfrm>
            <a:off x="6438609" y="3314154"/>
            <a:ext cx="274319" cy="274320"/>
            <a:chOff x="4659775" y="2072775"/>
            <a:chExt cx="74325" cy="28700"/>
          </a:xfrm>
        </p:grpSpPr>
        <p:sp>
          <p:nvSpPr>
            <p:cNvPr id="873" name="Google Shape;873;p28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8"/>
          <p:cNvGrpSpPr/>
          <p:nvPr/>
        </p:nvGrpSpPr>
        <p:grpSpPr>
          <a:xfrm>
            <a:off x="5836384" y="3241121"/>
            <a:ext cx="320046" cy="365772"/>
            <a:chOff x="611175" y="2326900"/>
            <a:chExt cx="362700" cy="389575"/>
          </a:xfrm>
        </p:grpSpPr>
        <p:sp>
          <p:nvSpPr>
            <p:cNvPr id="877" name="Google Shape;877;p28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28"/>
          <p:cNvGrpSpPr/>
          <p:nvPr/>
        </p:nvGrpSpPr>
        <p:grpSpPr>
          <a:xfrm>
            <a:off x="7139531" y="2865181"/>
            <a:ext cx="548662" cy="365749"/>
            <a:chOff x="4601275" y="1702875"/>
            <a:chExt cx="471400" cy="289450"/>
          </a:xfrm>
        </p:grpSpPr>
        <p:sp>
          <p:nvSpPr>
            <p:cNvPr id="882" name="Google Shape;882;p28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28"/>
          <p:cNvSpPr txBox="1"/>
          <p:nvPr>
            <p:ph idx="4294967295" type="body"/>
          </p:nvPr>
        </p:nvSpPr>
        <p:spPr>
          <a:xfrm>
            <a:off x="787200" y="961225"/>
            <a:ext cx="6130200" cy="4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Build an algorithm working on quantitative data to predict project success on Kickstarter 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88" name="Google Shape;888;p28"/>
          <p:cNvSpPr/>
          <p:nvPr/>
        </p:nvSpPr>
        <p:spPr>
          <a:xfrm>
            <a:off x="1220659" y="2727535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8"/>
          <p:cNvSpPr/>
          <p:nvPr/>
        </p:nvSpPr>
        <p:spPr>
          <a:xfrm>
            <a:off x="707659" y="2782398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8"/>
          <p:cNvSpPr/>
          <p:nvPr/>
        </p:nvSpPr>
        <p:spPr>
          <a:xfrm>
            <a:off x="1733659" y="2782398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2" name="Google Shape;892;p28"/>
          <p:cNvGrpSpPr/>
          <p:nvPr/>
        </p:nvGrpSpPr>
        <p:grpSpPr>
          <a:xfrm>
            <a:off x="8252697" y="340008"/>
            <a:ext cx="594372" cy="594367"/>
            <a:chOff x="-1592325" y="3957400"/>
            <a:chExt cx="293025" cy="277275"/>
          </a:xfrm>
        </p:grpSpPr>
        <p:sp>
          <p:nvSpPr>
            <p:cNvPr id="893" name="Google Shape;893;p28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9"/>
          <p:cNvSpPr txBox="1"/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Insights on success with machine learning</a:t>
            </a:r>
            <a:endParaRPr sz="2400" u="sng"/>
          </a:p>
        </p:txBody>
      </p:sp>
      <p:sp>
        <p:nvSpPr>
          <p:cNvPr id="902" name="Google Shape;902;p29"/>
          <p:cNvSpPr txBox="1"/>
          <p:nvPr>
            <p:ph idx="4294967295" type="ctrTitle"/>
          </p:nvPr>
        </p:nvSpPr>
        <p:spPr>
          <a:xfrm>
            <a:off x="787200" y="1544625"/>
            <a:ext cx="7671000" cy="66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i</a:t>
            </a:r>
            <a:r>
              <a:rPr lang="en" sz="4800">
                <a:solidFill>
                  <a:schemeClr val="accent1"/>
                </a:solidFill>
              </a:rPr>
              <a:t>n 73 out of 100 cases  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903" name="Google Shape;903;p29"/>
          <p:cNvSpPr txBox="1"/>
          <p:nvPr>
            <p:ph idx="4294967295" type="subTitle"/>
          </p:nvPr>
        </p:nvSpPr>
        <p:spPr>
          <a:xfrm>
            <a:off x="657975" y="2535250"/>
            <a:ext cx="7881600" cy="182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our algorithm can correctly predict if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your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project will be successful or not</a:t>
            </a:r>
            <a:r>
              <a:rPr b="1" lang="en" sz="1800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while knowing almost nothing about you or your project</a:t>
            </a:r>
            <a:endParaRPr b="1" sz="2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04" name="Google Shape;904;p2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5" name="Google Shape;905;p29"/>
          <p:cNvGrpSpPr/>
          <p:nvPr/>
        </p:nvGrpSpPr>
        <p:grpSpPr>
          <a:xfrm>
            <a:off x="8252697" y="340008"/>
            <a:ext cx="594372" cy="594367"/>
            <a:chOff x="-1592325" y="3957400"/>
            <a:chExt cx="293025" cy="277275"/>
          </a:xfrm>
        </p:grpSpPr>
        <p:sp>
          <p:nvSpPr>
            <p:cNvPr id="906" name="Google Shape;906;p29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0"/>
          <p:cNvSpPr txBox="1"/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Other determinants of project success</a:t>
            </a:r>
            <a:endParaRPr sz="2400" u="sng"/>
          </a:p>
        </p:txBody>
      </p:sp>
      <p:sp>
        <p:nvSpPr>
          <p:cNvPr id="915" name="Google Shape;915;p30"/>
          <p:cNvSpPr txBox="1"/>
          <p:nvPr>
            <p:ph idx="1" type="body"/>
          </p:nvPr>
        </p:nvSpPr>
        <p:spPr>
          <a:xfrm>
            <a:off x="5477100" y="1999275"/>
            <a:ext cx="1952100" cy="596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Design and quality of project representation </a:t>
            </a:r>
            <a:endParaRPr b="1"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6" name="Google Shape;916;p30"/>
          <p:cNvSpPr txBox="1"/>
          <p:nvPr>
            <p:ph idx="1" type="body"/>
          </p:nvPr>
        </p:nvSpPr>
        <p:spPr>
          <a:xfrm>
            <a:off x="5477100" y="3694775"/>
            <a:ext cx="1952100" cy="596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Media usage</a:t>
            </a:r>
            <a:endParaRPr b="1"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7" name="Google Shape;917;p30"/>
          <p:cNvSpPr txBox="1"/>
          <p:nvPr>
            <p:ph idx="1" type="body"/>
          </p:nvPr>
        </p:nvSpPr>
        <p:spPr>
          <a:xfrm>
            <a:off x="2031672" y="3694775"/>
            <a:ext cx="1952100" cy="596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Communication with backers</a:t>
            </a:r>
            <a:endParaRPr b="1"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8" name="Google Shape;918;p30"/>
          <p:cNvSpPr txBox="1"/>
          <p:nvPr>
            <p:ph idx="1" type="body"/>
          </p:nvPr>
        </p:nvSpPr>
        <p:spPr>
          <a:xfrm>
            <a:off x="2031672" y="1999275"/>
            <a:ext cx="1952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Social Media Involvement</a:t>
            </a:r>
            <a:endParaRPr b="1" sz="14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9" name="Google Shape;919;p30"/>
          <p:cNvSpPr txBox="1"/>
          <p:nvPr>
            <p:ph idx="1" type="body"/>
          </p:nvPr>
        </p:nvSpPr>
        <p:spPr>
          <a:xfrm>
            <a:off x="787200" y="961225"/>
            <a:ext cx="6621600" cy="7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In order to reach guaranteed success on Kickstarter several non-quantitative factors have to be considered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20" name="Google Shape;920;p30"/>
          <p:cNvSpPr/>
          <p:nvPr/>
        </p:nvSpPr>
        <p:spPr>
          <a:xfrm>
            <a:off x="8265949" y="335404"/>
            <a:ext cx="548634" cy="54864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30"/>
          <p:cNvGrpSpPr/>
          <p:nvPr/>
        </p:nvGrpSpPr>
        <p:grpSpPr>
          <a:xfrm>
            <a:off x="3733799" y="2190749"/>
            <a:ext cx="1828801" cy="1828801"/>
            <a:chOff x="3736598" y="2170606"/>
            <a:chExt cx="404889" cy="404889"/>
          </a:xfrm>
        </p:grpSpPr>
        <p:sp>
          <p:nvSpPr>
            <p:cNvPr id="922" name="Google Shape;922;p30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30"/>
          <p:cNvGrpSpPr/>
          <p:nvPr/>
        </p:nvGrpSpPr>
        <p:grpSpPr>
          <a:xfrm>
            <a:off x="2824844" y="3441920"/>
            <a:ext cx="365749" cy="365770"/>
            <a:chOff x="-30345325" y="3184750"/>
            <a:chExt cx="292225" cy="291450"/>
          </a:xfrm>
        </p:grpSpPr>
        <p:sp>
          <p:nvSpPr>
            <p:cNvPr id="927" name="Google Shape;927;p30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30"/>
          <p:cNvSpPr/>
          <p:nvPr/>
        </p:nvSpPr>
        <p:spPr>
          <a:xfrm>
            <a:off x="6371810" y="2633735"/>
            <a:ext cx="355804" cy="343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3" name="Google Shape;933;p30"/>
          <p:cNvGrpSpPr/>
          <p:nvPr/>
        </p:nvGrpSpPr>
        <p:grpSpPr>
          <a:xfrm rot="-3576543">
            <a:off x="6128747" y="2684829"/>
            <a:ext cx="341582" cy="79889"/>
            <a:chOff x="-13512225" y="3482475"/>
            <a:chExt cx="353675" cy="82725"/>
          </a:xfrm>
        </p:grpSpPr>
        <p:sp>
          <p:nvSpPr>
            <p:cNvPr id="934" name="Google Shape;934;p30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30"/>
          <p:cNvGrpSpPr/>
          <p:nvPr/>
        </p:nvGrpSpPr>
        <p:grpSpPr>
          <a:xfrm>
            <a:off x="6282353" y="3546862"/>
            <a:ext cx="341579" cy="340807"/>
            <a:chOff x="-13512225" y="4080275"/>
            <a:chExt cx="353675" cy="352875"/>
          </a:xfrm>
        </p:grpSpPr>
        <p:sp>
          <p:nvSpPr>
            <p:cNvPr id="939" name="Google Shape;939;p30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30"/>
          <p:cNvGrpSpPr/>
          <p:nvPr/>
        </p:nvGrpSpPr>
        <p:grpSpPr>
          <a:xfrm>
            <a:off x="2891476" y="2560871"/>
            <a:ext cx="332238" cy="327823"/>
            <a:chOff x="-1951475" y="3597450"/>
            <a:chExt cx="295375" cy="291450"/>
          </a:xfrm>
        </p:grpSpPr>
        <p:sp>
          <p:nvSpPr>
            <p:cNvPr id="951" name="Google Shape;951;p30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5" name="Google Shape;955;p3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1"/>
          <p:cNvSpPr/>
          <p:nvPr/>
        </p:nvSpPr>
        <p:spPr>
          <a:xfrm>
            <a:off x="5727350" y="2853100"/>
            <a:ext cx="2208300" cy="1310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31"/>
          <p:cNvSpPr/>
          <p:nvPr/>
        </p:nvSpPr>
        <p:spPr>
          <a:xfrm>
            <a:off x="3212750" y="2853100"/>
            <a:ext cx="2208300" cy="1310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31"/>
          <p:cNvSpPr/>
          <p:nvPr/>
        </p:nvSpPr>
        <p:spPr>
          <a:xfrm>
            <a:off x="698150" y="2853100"/>
            <a:ext cx="2208300" cy="1310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1"/>
          <p:cNvSpPr/>
          <p:nvPr/>
        </p:nvSpPr>
        <p:spPr>
          <a:xfrm>
            <a:off x="5705978" y="1317450"/>
            <a:ext cx="2208300" cy="1307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31"/>
          <p:cNvSpPr/>
          <p:nvPr/>
        </p:nvSpPr>
        <p:spPr>
          <a:xfrm>
            <a:off x="3191378" y="1317450"/>
            <a:ext cx="2208300" cy="1307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31"/>
          <p:cNvSpPr/>
          <p:nvPr/>
        </p:nvSpPr>
        <p:spPr>
          <a:xfrm>
            <a:off x="698150" y="1317450"/>
            <a:ext cx="2208300" cy="1307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1"/>
          <p:cNvSpPr txBox="1"/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Key takeaways</a:t>
            </a:r>
            <a:endParaRPr sz="2400" u="sng"/>
          </a:p>
        </p:txBody>
      </p:sp>
      <p:sp>
        <p:nvSpPr>
          <p:cNvPr id="967" name="Google Shape;967;p31"/>
          <p:cNvSpPr txBox="1"/>
          <p:nvPr>
            <p:ph idx="1" type="body"/>
          </p:nvPr>
        </p:nvSpPr>
        <p:spPr>
          <a:xfrm>
            <a:off x="787200" y="1494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Median amount pledged is around 5000 USD, amounts are strongly varying between categories </a:t>
            </a:r>
            <a:endParaRPr sz="11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68" name="Google Shape;968;p31"/>
          <p:cNvSpPr txBox="1"/>
          <p:nvPr>
            <p:ph idx="2" type="body"/>
          </p:nvPr>
        </p:nvSpPr>
        <p:spPr>
          <a:xfrm>
            <a:off x="3286650" y="1494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42 % of projects launched on kickstarter fail to reach their funding goal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969" name="Google Shape;969;p31"/>
          <p:cNvSpPr txBox="1"/>
          <p:nvPr>
            <p:ph idx="3" type="body"/>
          </p:nvPr>
        </p:nvSpPr>
        <p:spPr>
          <a:xfrm>
            <a:off x="5786100" y="1494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In order to be successful with your project it is beneficial to set reasonable, smaller goals. </a:t>
            </a:r>
            <a:endParaRPr sz="1100"/>
          </a:p>
        </p:txBody>
      </p:sp>
      <p:grpSp>
        <p:nvGrpSpPr>
          <p:cNvPr id="970" name="Google Shape;970;p31"/>
          <p:cNvGrpSpPr/>
          <p:nvPr/>
        </p:nvGrpSpPr>
        <p:grpSpPr>
          <a:xfrm>
            <a:off x="8338759" y="339350"/>
            <a:ext cx="470227" cy="555904"/>
            <a:chOff x="4636075" y="261925"/>
            <a:chExt cx="401800" cy="475050"/>
          </a:xfrm>
        </p:grpSpPr>
        <p:sp>
          <p:nvSpPr>
            <p:cNvPr id="971" name="Google Shape;971;p31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5" name="Google Shape;975;p31"/>
          <p:cNvSpPr txBox="1"/>
          <p:nvPr>
            <p:ph idx="1" type="body"/>
          </p:nvPr>
        </p:nvSpPr>
        <p:spPr>
          <a:xfrm>
            <a:off x="787200" y="3018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On average, successful projects tend to have a shorter campaign length and more time invested in setting up the project</a:t>
            </a:r>
            <a:endParaRPr sz="11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76" name="Google Shape;976;p31"/>
          <p:cNvSpPr txBox="1"/>
          <p:nvPr>
            <p:ph idx="2" type="body"/>
          </p:nvPr>
        </p:nvSpPr>
        <p:spPr>
          <a:xfrm>
            <a:off x="3286650" y="3018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Projects in the category “comics”, “dance”, “games”, “music” &amp; “publishing” are the most successful along all categories</a:t>
            </a:r>
            <a:endParaRPr sz="11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77" name="Google Shape;977;p31"/>
          <p:cNvSpPr txBox="1"/>
          <p:nvPr>
            <p:ph idx="3" type="body"/>
          </p:nvPr>
        </p:nvSpPr>
        <p:spPr>
          <a:xfrm>
            <a:off x="5786100" y="3018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Our developed algorithm can correctly predict if a project will be successful or not in 73 out of 100 cases</a:t>
            </a:r>
            <a:endParaRPr sz="11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78" name="Google Shape;978;p31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79" name="Google Shape;979;p31"/>
          <p:cNvGrpSpPr/>
          <p:nvPr/>
        </p:nvGrpSpPr>
        <p:grpSpPr>
          <a:xfrm>
            <a:off x="4106904" y="1419322"/>
            <a:ext cx="365774" cy="365774"/>
            <a:chOff x="2081650" y="4993750"/>
            <a:chExt cx="483125" cy="483125"/>
          </a:xfrm>
        </p:grpSpPr>
        <p:sp>
          <p:nvSpPr>
            <p:cNvPr id="980" name="Google Shape;980;p31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  <a:highlight>
                  <a:schemeClr val="accent1"/>
                </a:highlight>
              </a:endParaRPr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982" name="Google Shape;982;p31"/>
          <p:cNvGrpSpPr/>
          <p:nvPr/>
        </p:nvGrpSpPr>
        <p:grpSpPr>
          <a:xfrm>
            <a:off x="1570380" y="1419356"/>
            <a:ext cx="365747" cy="365740"/>
            <a:chOff x="6222125" y="2025975"/>
            <a:chExt cx="499450" cy="474125"/>
          </a:xfrm>
        </p:grpSpPr>
        <p:sp>
          <p:nvSpPr>
            <p:cNvPr id="983" name="Google Shape;983;p31"/>
            <p:cNvSpPr/>
            <p:nvPr/>
          </p:nvSpPr>
          <p:spPr>
            <a:xfrm>
              <a:off x="6222125" y="2025975"/>
              <a:ext cx="499450" cy="474125"/>
            </a:xfrm>
            <a:custGeom>
              <a:rect b="b" l="l" r="r" t="t"/>
              <a:pathLst>
                <a:path extrusionOk="0" h="18965" w="19978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6309175" y="2087825"/>
              <a:ext cx="350425" cy="350425"/>
            </a:xfrm>
            <a:custGeom>
              <a:rect b="b" l="l" r="r" t="t"/>
              <a:pathLst>
                <a:path extrusionOk="0" h="14017" w="14017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6431600" y="2142250"/>
              <a:ext cx="105575" cy="241575"/>
            </a:xfrm>
            <a:custGeom>
              <a:rect b="b" l="l" r="r" t="t"/>
              <a:pathLst>
                <a:path extrusionOk="0" h="9663" w="4223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986" name="Google Shape;986;p31"/>
          <p:cNvSpPr/>
          <p:nvPr/>
        </p:nvSpPr>
        <p:spPr>
          <a:xfrm>
            <a:off x="6661268" y="1419349"/>
            <a:ext cx="365760" cy="365746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7" name="Google Shape;987;p31"/>
          <p:cNvGrpSpPr/>
          <p:nvPr/>
        </p:nvGrpSpPr>
        <p:grpSpPr>
          <a:xfrm>
            <a:off x="1588636" y="2961587"/>
            <a:ext cx="365746" cy="365753"/>
            <a:chOff x="1777925" y="1953700"/>
            <a:chExt cx="294600" cy="296950"/>
          </a:xfrm>
        </p:grpSpPr>
        <p:sp>
          <p:nvSpPr>
            <p:cNvPr id="988" name="Google Shape;988;p31"/>
            <p:cNvSpPr/>
            <p:nvPr/>
          </p:nvSpPr>
          <p:spPr>
            <a:xfrm>
              <a:off x="1794450" y="2052125"/>
              <a:ext cx="278075" cy="198525"/>
            </a:xfrm>
            <a:custGeom>
              <a:rect b="b" l="l" r="r" t="t"/>
              <a:pathLst>
                <a:path extrusionOk="0" h="7941" w="11123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1777925" y="1953700"/>
              <a:ext cx="278050" cy="198675"/>
            </a:xfrm>
            <a:custGeom>
              <a:rect b="b" l="l" r="r" t="t"/>
              <a:pathLst>
                <a:path extrusionOk="0" h="7947" w="11122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1829125" y="2006475"/>
              <a:ext cx="191400" cy="191400"/>
            </a:xfrm>
            <a:custGeom>
              <a:rect b="b" l="l" r="r" t="t"/>
              <a:pathLst>
                <a:path extrusionOk="0" h="7656" w="7656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1915750" y="2058450"/>
              <a:ext cx="35475" cy="52800"/>
            </a:xfrm>
            <a:custGeom>
              <a:rect b="b" l="l" r="r" t="t"/>
              <a:pathLst>
                <a:path extrusionOk="0" h="2112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2" name="Google Shape;992;p31"/>
          <p:cNvSpPr/>
          <p:nvPr/>
        </p:nvSpPr>
        <p:spPr>
          <a:xfrm>
            <a:off x="4106904" y="2961578"/>
            <a:ext cx="365764" cy="365763"/>
          </a:xfrm>
          <a:custGeom>
            <a:rect b="b" l="l" r="r" t="t"/>
            <a:pathLst>
              <a:path extrusionOk="0" h="11815" w="11816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" name="Google Shape;993;p31"/>
          <p:cNvGrpSpPr/>
          <p:nvPr/>
        </p:nvGrpSpPr>
        <p:grpSpPr>
          <a:xfrm>
            <a:off x="6661275" y="2961578"/>
            <a:ext cx="365752" cy="365749"/>
            <a:chOff x="-5635975" y="2757075"/>
            <a:chExt cx="293000" cy="292225"/>
          </a:xfrm>
        </p:grpSpPr>
        <p:sp>
          <p:nvSpPr>
            <p:cNvPr id="994" name="Google Shape;994;p31"/>
            <p:cNvSpPr/>
            <p:nvPr/>
          </p:nvSpPr>
          <p:spPr>
            <a:xfrm>
              <a:off x="-5635975" y="2757075"/>
              <a:ext cx="293000" cy="292225"/>
            </a:xfrm>
            <a:custGeom>
              <a:rect b="b" l="l" r="r" t="t"/>
              <a:pathLst>
                <a:path extrusionOk="0" h="11689" w="1172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-5584800" y="2790150"/>
              <a:ext cx="189850" cy="138050"/>
            </a:xfrm>
            <a:custGeom>
              <a:rect b="b" l="l" r="r" t="t"/>
              <a:pathLst>
                <a:path extrusionOk="0" h="5522" w="7594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2"/>
          <p:cNvSpPr txBox="1"/>
          <p:nvPr>
            <p:ph type="title"/>
          </p:nvPr>
        </p:nvSpPr>
        <p:spPr>
          <a:xfrm>
            <a:off x="787200" y="486200"/>
            <a:ext cx="34527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The big picture</a:t>
            </a:r>
            <a:endParaRPr sz="2400" u="sng"/>
          </a:p>
        </p:txBody>
      </p:sp>
      <p:sp>
        <p:nvSpPr>
          <p:cNvPr id="1001" name="Google Shape;1001;p32"/>
          <p:cNvSpPr txBox="1"/>
          <p:nvPr>
            <p:ph idx="1" type="body"/>
          </p:nvPr>
        </p:nvSpPr>
        <p:spPr>
          <a:xfrm>
            <a:off x="787200" y="971550"/>
            <a:ext cx="3658200" cy="18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000"/>
            </a:br>
            <a:r>
              <a:rPr lang="en" sz="2000"/>
              <a:t>Kickstarter is a good addition to other funding options and a g</a:t>
            </a:r>
            <a:r>
              <a:rPr lang="en" sz="2000"/>
              <a:t>reat opportunity to raise money without “interest”</a:t>
            </a:r>
            <a:endParaRPr sz="1800"/>
          </a:p>
        </p:txBody>
      </p:sp>
      <p:pic>
        <p:nvPicPr>
          <p:cNvPr id="1002" name="Google Shape;1002;p32"/>
          <p:cNvPicPr preferRelativeResize="0"/>
          <p:nvPr/>
        </p:nvPicPr>
        <p:blipFill rotWithShape="1">
          <a:blip r:embed="rId4">
            <a:alphaModFix/>
          </a:blip>
          <a:srcRect b="1683" l="47550" r="1473" t="21108"/>
          <a:stretch/>
        </p:blipFill>
        <p:spPr>
          <a:xfrm>
            <a:off x="4572000" y="446675"/>
            <a:ext cx="4122600" cy="4248300"/>
          </a:xfrm>
          <a:prstGeom prst="snip1Rect">
            <a:avLst>
              <a:gd fmla="val 28506" name="adj"/>
            </a:avLst>
          </a:prstGeom>
          <a:noFill/>
          <a:ln>
            <a:noFill/>
          </a:ln>
        </p:spPr>
      </p:pic>
      <p:grpSp>
        <p:nvGrpSpPr>
          <p:cNvPr id="1003" name="Google Shape;1003;p32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1004" name="Google Shape;1004;p32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6" name="Google Shape;1006;p32"/>
          <p:cNvSpPr txBox="1"/>
          <p:nvPr/>
        </p:nvSpPr>
        <p:spPr>
          <a:xfrm>
            <a:off x="711000" y="2620100"/>
            <a:ext cx="37344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While on Kickstarter, your project can also generate a lot of attention for free!</a:t>
            </a:r>
            <a:endParaRPr/>
          </a:p>
        </p:txBody>
      </p:sp>
      <p:sp>
        <p:nvSpPr>
          <p:cNvPr id="1007" name="Google Shape;1007;p32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idx="4294967295" type="ctrTitle"/>
          </p:nvPr>
        </p:nvSpPr>
        <p:spPr>
          <a:xfrm>
            <a:off x="6784623" y="422497"/>
            <a:ext cx="2142900" cy="52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Fjalla One"/>
                <a:ea typeface="Fjalla One"/>
                <a:cs typeface="Fjalla One"/>
                <a:sym typeface="Fjalla One"/>
              </a:rPr>
              <a:t>BUSINESS CASE</a:t>
            </a:r>
            <a:endParaRPr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-7125" y="-50"/>
            <a:ext cx="2892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0" l="1867" r="25736" t="0"/>
          <a:stretch/>
        </p:blipFill>
        <p:spPr>
          <a:xfrm>
            <a:off x="134140" y="1295176"/>
            <a:ext cx="3582648" cy="330356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5"/>
          <p:cNvSpPr txBox="1"/>
          <p:nvPr>
            <p:ph idx="4294967295" type="ctrTitle"/>
          </p:nvPr>
        </p:nvSpPr>
        <p:spPr>
          <a:xfrm>
            <a:off x="3830625" y="1178575"/>
            <a:ext cx="4832100" cy="63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Fjalla One"/>
                <a:ea typeface="Fjalla One"/>
                <a:cs typeface="Fjalla One"/>
                <a:sym typeface="Fjalla One"/>
              </a:rPr>
              <a:t>We are a consultancy specialized in helping entrepreneurs &amp; investors </a:t>
            </a:r>
            <a:endParaRPr sz="1800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5" name="Google Shape;95;p15"/>
          <p:cNvSpPr txBox="1"/>
          <p:nvPr>
            <p:ph idx="4294967295" type="ctrTitle"/>
          </p:nvPr>
        </p:nvSpPr>
        <p:spPr>
          <a:xfrm>
            <a:off x="3830625" y="1954823"/>
            <a:ext cx="48321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Fjalla One"/>
                <a:ea typeface="Fjalla One"/>
                <a:cs typeface="Fjalla One"/>
                <a:sym typeface="Fjalla One"/>
              </a:rPr>
              <a:t>We equip our clients with the necessary entrepreneur skillset and help them to make investment decisions via our proficiency in data science</a:t>
            </a:r>
            <a:endParaRPr sz="1800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6" name="Google Shape;96;p15"/>
          <p:cNvSpPr txBox="1"/>
          <p:nvPr>
            <p:ph idx="4294967295" type="ctrTitle"/>
          </p:nvPr>
        </p:nvSpPr>
        <p:spPr>
          <a:xfrm>
            <a:off x="3830625" y="3083575"/>
            <a:ext cx="4832100" cy="169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Fjalla One"/>
                <a:ea typeface="Fjalla One"/>
                <a:cs typeface="Fjalla One"/>
                <a:sym typeface="Fjalla One"/>
              </a:rPr>
              <a:t>In order to generate attention as well as attract new clients, we launched a free online-course, consisting of several </a:t>
            </a:r>
            <a:r>
              <a:rPr lang="en" sz="1800">
                <a:solidFill>
                  <a:srgbClr val="000000"/>
                </a:solidFill>
                <a:latin typeface="Fjalla One"/>
                <a:ea typeface="Fjalla One"/>
                <a:cs typeface="Fjalla One"/>
                <a:sym typeface="Fjalla One"/>
              </a:rPr>
              <a:t>subsequent</a:t>
            </a:r>
            <a:r>
              <a:rPr lang="en" sz="1800">
                <a:solidFill>
                  <a:srgbClr val="000000"/>
                </a:solidFill>
                <a:latin typeface="Fjalla One"/>
                <a:ea typeface="Fjalla One"/>
                <a:cs typeface="Fjalla One"/>
                <a:sym typeface="Fjalla One"/>
              </a:rPr>
              <a:t> lessons, where we broadly discuss all topics along the founding-process and give an outlook, to what our ML-algorithms are capable of in each specific decision-problem</a:t>
            </a:r>
            <a:endParaRPr sz="1800">
              <a:solidFill>
                <a:srgbClr val="0000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3"/>
          <p:cNvSpPr txBox="1"/>
          <p:nvPr>
            <p:ph idx="4294967295" type="ctrTitle"/>
          </p:nvPr>
        </p:nvSpPr>
        <p:spPr>
          <a:xfrm>
            <a:off x="838200" y="516550"/>
            <a:ext cx="3830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Thanks!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013" name="Google Shape;1013;p33"/>
          <p:cNvSpPr txBox="1"/>
          <p:nvPr>
            <p:ph idx="4294967295" type="subTitle"/>
          </p:nvPr>
        </p:nvSpPr>
        <p:spPr>
          <a:xfrm>
            <a:off x="517600" y="3270300"/>
            <a:ext cx="22398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You can find us at: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4" name="Google Shape;1014;p33"/>
          <p:cNvSpPr/>
          <p:nvPr/>
        </p:nvSpPr>
        <p:spPr>
          <a:xfrm>
            <a:off x="8309423" y="339348"/>
            <a:ext cx="499190" cy="45410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5" name="Google Shape;10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97" y="3625601"/>
            <a:ext cx="2239825" cy="1078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33"/>
          <p:cNvSpPr txBox="1"/>
          <p:nvPr/>
        </p:nvSpPr>
        <p:spPr>
          <a:xfrm>
            <a:off x="2878075" y="3480350"/>
            <a:ext cx="30000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5"/>
              </a:rPr>
              <a:t>stefan@entreprenair.com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6"/>
              </a:rPr>
              <a:t>fabian@entreprenair.com</a:t>
            </a:r>
            <a:r>
              <a:rPr lang="en"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6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7" name="Google Shape;1017;p33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34"/>
          <p:cNvGrpSpPr/>
          <p:nvPr/>
        </p:nvGrpSpPr>
        <p:grpSpPr>
          <a:xfrm>
            <a:off x="2928129" y="1222878"/>
            <a:ext cx="3287729" cy="2697756"/>
            <a:chOff x="2656100" y="238100"/>
            <a:chExt cx="2522425" cy="2069625"/>
          </a:xfrm>
        </p:grpSpPr>
        <p:sp>
          <p:nvSpPr>
            <p:cNvPr id="1023" name="Google Shape;1023;p34"/>
            <p:cNvSpPr/>
            <p:nvPr/>
          </p:nvSpPr>
          <p:spPr>
            <a:xfrm>
              <a:off x="2741600" y="433500"/>
              <a:ext cx="2436925" cy="1874225"/>
            </a:xfrm>
            <a:custGeom>
              <a:rect b="b" l="l" r="r" t="t"/>
              <a:pathLst>
                <a:path extrusionOk="0" h="74969" w="97477">
                  <a:moveTo>
                    <a:pt x="59177" y="0"/>
                  </a:moveTo>
                  <a:cubicBezTo>
                    <a:pt x="58876" y="0"/>
                    <a:pt x="58575" y="6"/>
                    <a:pt x="58272" y="16"/>
                  </a:cubicBezTo>
                  <a:cubicBezTo>
                    <a:pt x="51045" y="271"/>
                    <a:pt x="44638" y="3533"/>
                    <a:pt x="40196" y="8551"/>
                  </a:cubicBezTo>
                  <a:cubicBezTo>
                    <a:pt x="37603" y="5111"/>
                    <a:pt x="33487" y="2901"/>
                    <a:pt x="28889" y="2901"/>
                  </a:cubicBezTo>
                  <a:cubicBezTo>
                    <a:pt x="28721" y="2901"/>
                    <a:pt x="28552" y="2904"/>
                    <a:pt x="28383" y="2910"/>
                  </a:cubicBezTo>
                  <a:cubicBezTo>
                    <a:pt x="20566" y="3185"/>
                    <a:pt x="14451" y="9745"/>
                    <a:pt x="14726" y="17563"/>
                  </a:cubicBezTo>
                  <a:cubicBezTo>
                    <a:pt x="14762" y="18581"/>
                    <a:pt x="14908" y="19593"/>
                    <a:pt x="15161" y="20580"/>
                  </a:cubicBezTo>
                  <a:cubicBezTo>
                    <a:pt x="6312" y="23205"/>
                    <a:pt x="1" y="31548"/>
                    <a:pt x="341" y="41201"/>
                  </a:cubicBezTo>
                  <a:cubicBezTo>
                    <a:pt x="716" y="51875"/>
                    <a:pt x="9090" y="60377"/>
                    <a:pt x="19500" y="61157"/>
                  </a:cubicBezTo>
                  <a:cubicBezTo>
                    <a:pt x="20924" y="68698"/>
                    <a:pt x="27550" y="74325"/>
                    <a:pt x="35399" y="74325"/>
                  </a:cubicBezTo>
                  <a:cubicBezTo>
                    <a:pt x="35591" y="74325"/>
                    <a:pt x="35785" y="74322"/>
                    <a:pt x="35979" y="74315"/>
                  </a:cubicBezTo>
                  <a:cubicBezTo>
                    <a:pt x="39036" y="74207"/>
                    <a:pt x="41864" y="73258"/>
                    <a:pt x="44251" y="71701"/>
                  </a:cubicBezTo>
                  <a:cubicBezTo>
                    <a:pt x="48158" y="73785"/>
                    <a:pt x="52607" y="74969"/>
                    <a:pt x="57317" y="74969"/>
                  </a:cubicBezTo>
                  <a:cubicBezTo>
                    <a:pt x="57647" y="74969"/>
                    <a:pt x="57978" y="74963"/>
                    <a:pt x="58310" y="74951"/>
                  </a:cubicBezTo>
                  <a:cubicBezTo>
                    <a:pt x="68711" y="74586"/>
                    <a:pt x="77572" y="68556"/>
                    <a:pt x="82049" y="59935"/>
                  </a:cubicBezTo>
                  <a:cubicBezTo>
                    <a:pt x="82223" y="59948"/>
                    <a:pt x="82398" y="59955"/>
                    <a:pt x="82573" y="59955"/>
                  </a:cubicBezTo>
                  <a:cubicBezTo>
                    <a:pt x="82652" y="59955"/>
                    <a:pt x="82731" y="59954"/>
                    <a:pt x="82810" y="59951"/>
                  </a:cubicBezTo>
                  <a:cubicBezTo>
                    <a:pt x="86712" y="59814"/>
                    <a:pt x="89764" y="56540"/>
                    <a:pt x="89627" y="52638"/>
                  </a:cubicBezTo>
                  <a:cubicBezTo>
                    <a:pt x="89615" y="52349"/>
                    <a:pt x="89585" y="52060"/>
                    <a:pt x="89538" y="51775"/>
                  </a:cubicBezTo>
                  <a:cubicBezTo>
                    <a:pt x="94299" y="49310"/>
                    <a:pt x="97477" y="44262"/>
                    <a:pt x="97276" y="38547"/>
                  </a:cubicBezTo>
                  <a:cubicBezTo>
                    <a:pt x="97021" y="31327"/>
                    <a:pt x="91465" y="25547"/>
                    <a:pt x="84482" y="24810"/>
                  </a:cubicBezTo>
                  <a:cubicBezTo>
                    <a:pt x="84479" y="24687"/>
                    <a:pt x="84482" y="24567"/>
                    <a:pt x="84478" y="24442"/>
                  </a:cubicBezTo>
                  <a:cubicBezTo>
                    <a:pt x="83997" y="10763"/>
                    <a:pt x="72756" y="0"/>
                    <a:pt x="591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722225" y="307475"/>
              <a:ext cx="2436900" cy="1874250"/>
            </a:xfrm>
            <a:custGeom>
              <a:rect b="b" l="l" r="r" t="t"/>
              <a:pathLst>
                <a:path extrusionOk="0" h="74970" w="97476">
                  <a:moveTo>
                    <a:pt x="59177" y="1"/>
                  </a:moveTo>
                  <a:cubicBezTo>
                    <a:pt x="58876" y="1"/>
                    <a:pt x="58574" y="6"/>
                    <a:pt x="58271" y="17"/>
                  </a:cubicBezTo>
                  <a:cubicBezTo>
                    <a:pt x="51044" y="270"/>
                    <a:pt x="44637" y="3532"/>
                    <a:pt x="40196" y="8551"/>
                  </a:cubicBezTo>
                  <a:cubicBezTo>
                    <a:pt x="37602" y="5111"/>
                    <a:pt x="33487" y="2902"/>
                    <a:pt x="28890" y="2902"/>
                  </a:cubicBezTo>
                  <a:cubicBezTo>
                    <a:pt x="28721" y="2902"/>
                    <a:pt x="28552" y="2905"/>
                    <a:pt x="28383" y="2911"/>
                  </a:cubicBezTo>
                  <a:cubicBezTo>
                    <a:pt x="20564" y="3185"/>
                    <a:pt x="14450" y="9745"/>
                    <a:pt x="14726" y="17562"/>
                  </a:cubicBezTo>
                  <a:cubicBezTo>
                    <a:pt x="14762" y="18581"/>
                    <a:pt x="14908" y="19592"/>
                    <a:pt x="15161" y="20581"/>
                  </a:cubicBezTo>
                  <a:cubicBezTo>
                    <a:pt x="6311" y="23206"/>
                    <a:pt x="1" y="31549"/>
                    <a:pt x="340" y="41200"/>
                  </a:cubicBezTo>
                  <a:cubicBezTo>
                    <a:pt x="715" y="51874"/>
                    <a:pt x="9090" y="60376"/>
                    <a:pt x="19498" y="61157"/>
                  </a:cubicBezTo>
                  <a:cubicBezTo>
                    <a:pt x="20924" y="68699"/>
                    <a:pt x="27550" y="74324"/>
                    <a:pt x="35398" y="74324"/>
                  </a:cubicBezTo>
                  <a:cubicBezTo>
                    <a:pt x="35591" y="74324"/>
                    <a:pt x="35785" y="74321"/>
                    <a:pt x="35979" y="74314"/>
                  </a:cubicBezTo>
                  <a:cubicBezTo>
                    <a:pt x="39035" y="74208"/>
                    <a:pt x="41864" y="73259"/>
                    <a:pt x="44250" y="71700"/>
                  </a:cubicBezTo>
                  <a:cubicBezTo>
                    <a:pt x="48159" y="73786"/>
                    <a:pt x="52611" y="74969"/>
                    <a:pt x="57322" y="74969"/>
                  </a:cubicBezTo>
                  <a:cubicBezTo>
                    <a:pt x="57650" y="74969"/>
                    <a:pt x="57980" y="74964"/>
                    <a:pt x="58310" y="74952"/>
                  </a:cubicBezTo>
                  <a:cubicBezTo>
                    <a:pt x="68711" y="74586"/>
                    <a:pt x="77572" y="68557"/>
                    <a:pt x="82048" y="59935"/>
                  </a:cubicBezTo>
                  <a:cubicBezTo>
                    <a:pt x="82227" y="59948"/>
                    <a:pt x="82408" y="59955"/>
                    <a:pt x="82588" y="59955"/>
                  </a:cubicBezTo>
                  <a:cubicBezTo>
                    <a:pt x="82662" y="59955"/>
                    <a:pt x="82736" y="59954"/>
                    <a:pt x="82810" y="59951"/>
                  </a:cubicBezTo>
                  <a:cubicBezTo>
                    <a:pt x="86712" y="59814"/>
                    <a:pt x="89764" y="56539"/>
                    <a:pt x="89627" y="52637"/>
                  </a:cubicBezTo>
                  <a:cubicBezTo>
                    <a:pt x="89615" y="52348"/>
                    <a:pt x="89585" y="52061"/>
                    <a:pt x="89538" y="51775"/>
                  </a:cubicBezTo>
                  <a:cubicBezTo>
                    <a:pt x="94300" y="49310"/>
                    <a:pt x="97475" y="44261"/>
                    <a:pt x="97275" y="38547"/>
                  </a:cubicBezTo>
                  <a:cubicBezTo>
                    <a:pt x="97021" y="31327"/>
                    <a:pt x="91464" y="25546"/>
                    <a:pt x="84481" y="24811"/>
                  </a:cubicBezTo>
                  <a:cubicBezTo>
                    <a:pt x="84479" y="24687"/>
                    <a:pt x="84481" y="24566"/>
                    <a:pt x="84477" y="24443"/>
                  </a:cubicBezTo>
                  <a:cubicBezTo>
                    <a:pt x="83996" y="10765"/>
                    <a:pt x="72756" y="1"/>
                    <a:pt x="59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672500" y="259025"/>
              <a:ext cx="2436900" cy="1874225"/>
            </a:xfrm>
            <a:custGeom>
              <a:rect b="b" l="l" r="r" t="t"/>
              <a:pathLst>
                <a:path extrusionOk="0" h="74969" w="97476">
                  <a:moveTo>
                    <a:pt x="59177" y="0"/>
                  </a:moveTo>
                  <a:cubicBezTo>
                    <a:pt x="58876" y="0"/>
                    <a:pt x="58574" y="5"/>
                    <a:pt x="58270" y="16"/>
                  </a:cubicBezTo>
                  <a:cubicBezTo>
                    <a:pt x="51044" y="270"/>
                    <a:pt x="44637" y="3531"/>
                    <a:pt x="40196" y="8550"/>
                  </a:cubicBezTo>
                  <a:cubicBezTo>
                    <a:pt x="37601" y="5109"/>
                    <a:pt x="33485" y="2900"/>
                    <a:pt x="28886" y="2900"/>
                  </a:cubicBezTo>
                  <a:cubicBezTo>
                    <a:pt x="28719" y="2900"/>
                    <a:pt x="28551" y="2903"/>
                    <a:pt x="28382" y="2909"/>
                  </a:cubicBezTo>
                  <a:cubicBezTo>
                    <a:pt x="20564" y="3183"/>
                    <a:pt x="14450" y="9744"/>
                    <a:pt x="14725" y="17562"/>
                  </a:cubicBezTo>
                  <a:cubicBezTo>
                    <a:pt x="14762" y="18580"/>
                    <a:pt x="14908" y="19592"/>
                    <a:pt x="15160" y="20580"/>
                  </a:cubicBezTo>
                  <a:cubicBezTo>
                    <a:pt x="6311" y="23204"/>
                    <a:pt x="0" y="31548"/>
                    <a:pt x="340" y="41200"/>
                  </a:cubicBezTo>
                  <a:cubicBezTo>
                    <a:pt x="715" y="51873"/>
                    <a:pt x="9090" y="60375"/>
                    <a:pt x="19498" y="61156"/>
                  </a:cubicBezTo>
                  <a:cubicBezTo>
                    <a:pt x="20923" y="68698"/>
                    <a:pt x="27550" y="74323"/>
                    <a:pt x="35398" y="74323"/>
                  </a:cubicBezTo>
                  <a:cubicBezTo>
                    <a:pt x="35591" y="74323"/>
                    <a:pt x="35784" y="74320"/>
                    <a:pt x="35978" y="74313"/>
                  </a:cubicBezTo>
                  <a:cubicBezTo>
                    <a:pt x="39035" y="74206"/>
                    <a:pt x="41863" y="73257"/>
                    <a:pt x="44250" y="71699"/>
                  </a:cubicBezTo>
                  <a:cubicBezTo>
                    <a:pt x="48159" y="73785"/>
                    <a:pt x="52610" y="74968"/>
                    <a:pt x="57321" y="74968"/>
                  </a:cubicBezTo>
                  <a:cubicBezTo>
                    <a:pt x="57650" y="74968"/>
                    <a:pt x="57979" y="74963"/>
                    <a:pt x="58310" y="74951"/>
                  </a:cubicBezTo>
                  <a:cubicBezTo>
                    <a:pt x="68710" y="74585"/>
                    <a:pt x="77571" y="68556"/>
                    <a:pt x="82047" y="59934"/>
                  </a:cubicBezTo>
                  <a:cubicBezTo>
                    <a:pt x="82224" y="59948"/>
                    <a:pt x="82400" y="59954"/>
                    <a:pt x="82577" y="59954"/>
                  </a:cubicBezTo>
                  <a:cubicBezTo>
                    <a:pt x="82654" y="59954"/>
                    <a:pt x="82732" y="59953"/>
                    <a:pt x="82809" y="59950"/>
                  </a:cubicBezTo>
                  <a:cubicBezTo>
                    <a:pt x="86711" y="59813"/>
                    <a:pt x="89763" y="56538"/>
                    <a:pt x="89626" y="52636"/>
                  </a:cubicBezTo>
                  <a:cubicBezTo>
                    <a:pt x="89614" y="52347"/>
                    <a:pt x="89584" y="52060"/>
                    <a:pt x="89537" y="51774"/>
                  </a:cubicBezTo>
                  <a:cubicBezTo>
                    <a:pt x="94299" y="49310"/>
                    <a:pt x="97475" y="44260"/>
                    <a:pt x="97274" y="38546"/>
                  </a:cubicBezTo>
                  <a:cubicBezTo>
                    <a:pt x="97021" y="31326"/>
                    <a:pt x="91464" y="25547"/>
                    <a:pt x="84480" y="24809"/>
                  </a:cubicBezTo>
                  <a:cubicBezTo>
                    <a:pt x="84478" y="24686"/>
                    <a:pt x="84480" y="24565"/>
                    <a:pt x="84477" y="24442"/>
                  </a:cubicBezTo>
                  <a:cubicBezTo>
                    <a:pt x="83996" y="10764"/>
                    <a:pt x="72756" y="0"/>
                    <a:pt x="59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597700" y="238100"/>
              <a:ext cx="1084825" cy="408975"/>
            </a:xfrm>
            <a:custGeom>
              <a:rect b="b" l="l" r="r" t="t"/>
              <a:pathLst>
                <a:path extrusionOk="0" h="16359" w="43393">
                  <a:moveTo>
                    <a:pt x="21850" y="1"/>
                  </a:moveTo>
                  <a:cubicBezTo>
                    <a:pt x="21636" y="1"/>
                    <a:pt x="21421" y="3"/>
                    <a:pt x="21205" y="9"/>
                  </a:cubicBezTo>
                  <a:cubicBezTo>
                    <a:pt x="18857" y="58"/>
                    <a:pt x="16546" y="490"/>
                    <a:pt x="14328" y="1262"/>
                  </a:cubicBezTo>
                  <a:cubicBezTo>
                    <a:pt x="11046" y="2409"/>
                    <a:pt x="8023" y="4282"/>
                    <a:pt x="5518" y="6692"/>
                  </a:cubicBezTo>
                  <a:cubicBezTo>
                    <a:pt x="3202" y="8922"/>
                    <a:pt x="676" y="13008"/>
                    <a:pt x="9" y="16320"/>
                  </a:cubicBezTo>
                  <a:lnTo>
                    <a:pt x="9" y="16320"/>
                  </a:lnTo>
                  <a:cubicBezTo>
                    <a:pt x="177" y="15839"/>
                    <a:pt x="3017" y="12139"/>
                    <a:pt x="4305" y="10808"/>
                  </a:cubicBezTo>
                  <a:cubicBezTo>
                    <a:pt x="9100" y="5848"/>
                    <a:pt x="15935" y="2602"/>
                    <a:pt x="22866" y="2602"/>
                  </a:cubicBezTo>
                  <a:cubicBezTo>
                    <a:pt x="23291" y="2602"/>
                    <a:pt x="23716" y="2615"/>
                    <a:pt x="24141" y="2639"/>
                  </a:cubicBezTo>
                  <a:cubicBezTo>
                    <a:pt x="25080" y="2694"/>
                    <a:pt x="26007" y="2780"/>
                    <a:pt x="26915" y="2906"/>
                  </a:cubicBezTo>
                  <a:cubicBezTo>
                    <a:pt x="28728" y="3173"/>
                    <a:pt x="30474" y="3548"/>
                    <a:pt x="32073" y="4073"/>
                  </a:cubicBezTo>
                  <a:cubicBezTo>
                    <a:pt x="33670" y="4605"/>
                    <a:pt x="35150" y="5211"/>
                    <a:pt x="36436" y="5919"/>
                  </a:cubicBezTo>
                  <a:cubicBezTo>
                    <a:pt x="37720" y="6628"/>
                    <a:pt x="38837" y="7391"/>
                    <a:pt x="39748" y="8167"/>
                  </a:cubicBezTo>
                  <a:cubicBezTo>
                    <a:pt x="40654" y="8947"/>
                    <a:pt x="41371" y="9716"/>
                    <a:pt x="41913" y="10396"/>
                  </a:cubicBezTo>
                  <a:cubicBezTo>
                    <a:pt x="42430" y="11092"/>
                    <a:pt x="42811" y="11657"/>
                    <a:pt x="43040" y="12075"/>
                  </a:cubicBezTo>
                  <a:lnTo>
                    <a:pt x="43393" y="12710"/>
                  </a:lnTo>
                  <a:lnTo>
                    <a:pt x="43185" y="12015"/>
                  </a:lnTo>
                  <a:cubicBezTo>
                    <a:pt x="43040" y="11570"/>
                    <a:pt x="42790" y="10902"/>
                    <a:pt x="42374" y="10106"/>
                  </a:cubicBezTo>
                  <a:cubicBezTo>
                    <a:pt x="41939" y="9321"/>
                    <a:pt x="41344" y="8385"/>
                    <a:pt x="40493" y="7437"/>
                  </a:cubicBezTo>
                  <a:cubicBezTo>
                    <a:pt x="39652" y="6484"/>
                    <a:pt x="38580" y="5501"/>
                    <a:pt x="37279" y="4606"/>
                  </a:cubicBezTo>
                  <a:cubicBezTo>
                    <a:pt x="35988" y="3697"/>
                    <a:pt x="34475" y="2870"/>
                    <a:pt x="32796" y="2184"/>
                  </a:cubicBezTo>
                  <a:cubicBezTo>
                    <a:pt x="31034" y="1454"/>
                    <a:pt x="29201" y="903"/>
                    <a:pt x="27329" y="540"/>
                  </a:cubicBezTo>
                  <a:cubicBezTo>
                    <a:pt x="25578" y="201"/>
                    <a:pt x="23736" y="1"/>
                    <a:pt x="21850" y="1"/>
                  </a:cubicBezTo>
                  <a:close/>
                  <a:moveTo>
                    <a:pt x="9" y="16320"/>
                  </a:moveTo>
                  <a:cubicBezTo>
                    <a:pt x="3" y="16337"/>
                    <a:pt x="1" y="16350"/>
                    <a:pt x="1" y="16359"/>
                  </a:cubicBezTo>
                  <a:cubicBezTo>
                    <a:pt x="4" y="16346"/>
                    <a:pt x="6" y="16333"/>
                    <a:pt x="9" y="16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014775" y="320125"/>
              <a:ext cx="664950" cy="624550"/>
            </a:xfrm>
            <a:custGeom>
              <a:rect b="b" l="l" r="r" t="t"/>
              <a:pathLst>
                <a:path extrusionOk="0" h="24982" w="26598">
                  <a:moveTo>
                    <a:pt x="8516" y="5219"/>
                  </a:moveTo>
                  <a:cubicBezTo>
                    <a:pt x="8516" y="5219"/>
                    <a:pt x="8513" y="5222"/>
                    <a:pt x="8503" y="5230"/>
                  </a:cubicBezTo>
                  <a:lnTo>
                    <a:pt x="8503" y="5230"/>
                  </a:lnTo>
                  <a:lnTo>
                    <a:pt x="8504" y="5229"/>
                  </a:lnTo>
                  <a:lnTo>
                    <a:pt x="8504" y="5229"/>
                  </a:lnTo>
                  <a:cubicBezTo>
                    <a:pt x="8508" y="5226"/>
                    <a:pt x="8516" y="5219"/>
                    <a:pt x="8516" y="5219"/>
                  </a:cubicBezTo>
                  <a:close/>
                  <a:moveTo>
                    <a:pt x="16134" y="18"/>
                  </a:moveTo>
                  <a:cubicBezTo>
                    <a:pt x="15476" y="25"/>
                    <a:pt x="14797" y="1"/>
                    <a:pt x="14114" y="99"/>
                  </a:cubicBezTo>
                  <a:cubicBezTo>
                    <a:pt x="12743" y="225"/>
                    <a:pt x="11339" y="589"/>
                    <a:pt x="9999" y="1176"/>
                  </a:cubicBezTo>
                  <a:cubicBezTo>
                    <a:pt x="9317" y="1449"/>
                    <a:pt x="8675" y="1824"/>
                    <a:pt x="8031" y="2201"/>
                  </a:cubicBezTo>
                  <a:cubicBezTo>
                    <a:pt x="7723" y="2412"/>
                    <a:pt x="7421" y="2634"/>
                    <a:pt x="7116" y="2853"/>
                  </a:cubicBezTo>
                  <a:lnTo>
                    <a:pt x="6887" y="3018"/>
                  </a:lnTo>
                  <a:lnTo>
                    <a:pt x="6830" y="3058"/>
                  </a:lnTo>
                  <a:lnTo>
                    <a:pt x="6802" y="3079"/>
                  </a:lnTo>
                  <a:lnTo>
                    <a:pt x="6731" y="3139"/>
                  </a:lnTo>
                  <a:lnTo>
                    <a:pt x="6635" y="3223"/>
                  </a:lnTo>
                  <a:lnTo>
                    <a:pt x="6248" y="3561"/>
                  </a:lnTo>
                  <a:cubicBezTo>
                    <a:pt x="5749" y="3971"/>
                    <a:pt x="5196" y="4586"/>
                    <a:pt x="4676" y="5139"/>
                  </a:cubicBezTo>
                  <a:cubicBezTo>
                    <a:pt x="4215" y="5716"/>
                    <a:pt x="3745" y="6286"/>
                    <a:pt x="3361" y="6905"/>
                  </a:cubicBezTo>
                  <a:cubicBezTo>
                    <a:pt x="2541" y="8110"/>
                    <a:pt x="1916" y="9405"/>
                    <a:pt x="1428" y="10689"/>
                  </a:cubicBezTo>
                  <a:lnTo>
                    <a:pt x="1079" y="11647"/>
                  </a:lnTo>
                  <a:cubicBezTo>
                    <a:pt x="986" y="11971"/>
                    <a:pt x="893" y="12290"/>
                    <a:pt x="800" y="12608"/>
                  </a:cubicBezTo>
                  <a:lnTo>
                    <a:pt x="668" y="13080"/>
                  </a:lnTo>
                  <a:cubicBezTo>
                    <a:pt x="633" y="13239"/>
                    <a:pt x="598" y="13397"/>
                    <a:pt x="564" y="13554"/>
                  </a:cubicBezTo>
                  <a:cubicBezTo>
                    <a:pt x="496" y="13867"/>
                    <a:pt x="430" y="14178"/>
                    <a:pt x="366" y="14483"/>
                  </a:cubicBezTo>
                  <a:cubicBezTo>
                    <a:pt x="275" y="15101"/>
                    <a:pt x="171" y="15698"/>
                    <a:pt x="119" y="16281"/>
                  </a:cubicBezTo>
                  <a:cubicBezTo>
                    <a:pt x="97" y="16573"/>
                    <a:pt x="76" y="16860"/>
                    <a:pt x="55" y="17142"/>
                  </a:cubicBezTo>
                  <a:cubicBezTo>
                    <a:pt x="29" y="17417"/>
                    <a:pt x="18" y="17692"/>
                    <a:pt x="21" y="17969"/>
                  </a:cubicBezTo>
                  <a:cubicBezTo>
                    <a:pt x="0" y="18948"/>
                    <a:pt x="45" y="19929"/>
                    <a:pt x="156" y="20902"/>
                  </a:cubicBezTo>
                  <a:cubicBezTo>
                    <a:pt x="216" y="21335"/>
                    <a:pt x="265" y="21737"/>
                    <a:pt x="326" y="22108"/>
                  </a:cubicBezTo>
                  <a:cubicBezTo>
                    <a:pt x="404" y="22475"/>
                    <a:pt x="477" y="22812"/>
                    <a:pt x="541" y="23116"/>
                  </a:cubicBezTo>
                  <a:cubicBezTo>
                    <a:pt x="574" y="23266"/>
                    <a:pt x="605" y="23410"/>
                    <a:pt x="634" y="23544"/>
                  </a:cubicBezTo>
                  <a:cubicBezTo>
                    <a:pt x="673" y="23677"/>
                    <a:pt x="709" y="23801"/>
                    <a:pt x="743" y="23916"/>
                  </a:cubicBezTo>
                  <a:lnTo>
                    <a:pt x="920" y="24500"/>
                  </a:lnTo>
                  <a:lnTo>
                    <a:pt x="1073" y="24981"/>
                  </a:lnTo>
                  <a:lnTo>
                    <a:pt x="1073" y="24474"/>
                  </a:lnTo>
                  <a:cubicBezTo>
                    <a:pt x="1077" y="24143"/>
                    <a:pt x="1048" y="23666"/>
                    <a:pt x="1076" y="23058"/>
                  </a:cubicBezTo>
                  <a:cubicBezTo>
                    <a:pt x="1085" y="22756"/>
                    <a:pt x="1096" y="22422"/>
                    <a:pt x="1107" y="22058"/>
                  </a:cubicBezTo>
                  <a:cubicBezTo>
                    <a:pt x="1135" y="21697"/>
                    <a:pt x="1166" y="21306"/>
                    <a:pt x="1200" y="20889"/>
                  </a:cubicBezTo>
                  <a:cubicBezTo>
                    <a:pt x="1279" y="20059"/>
                    <a:pt x="1392" y="19131"/>
                    <a:pt x="1579" y="18137"/>
                  </a:cubicBezTo>
                  <a:cubicBezTo>
                    <a:pt x="1650" y="17637"/>
                    <a:pt x="1795" y="17129"/>
                    <a:pt x="1904" y="16600"/>
                  </a:cubicBezTo>
                  <a:cubicBezTo>
                    <a:pt x="2030" y="16074"/>
                    <a:pt x="2188" y="15538"/>
                    <a:pt x="2342" y="14989"/>
                  </a:cubicBezTo>
                  <a:lnTo>
                    <a:pt x="2616" y="14169"/>
                  </a:lnTo>
                  <a:cubicBezTo>
                    <a:pt x="2661" y="14031"/>
                    <a:pt x="2708" y="13891"/>
                    <a:pt x="2754" y="13752"/>
                  </a:cubicBezTo>
                  <a:lnTo>
                    <a:pt x="2918" y="13340"/>
                  </a:lnTo>
                  <a:lnTo>
                    <a:pt x="3248" y="12503"/>
                  </a:lnTo>
                  <a:lnTo>
                    <a:pt x="3628" y="11677"/>
                  </a:lnTo>
                  <a:lnTo>
                    <a:pt x="3820" y="11258"/>
                  </a:lnTo>
                  <a:lnTo>
                    <a:pt x="4039" y="10852"/>
                  </a:lnTo>
                  <a:cubicBezTo>
                    <a:pt x="4186" y="10581"/>
                    <a:pt x="4327" y="10303"/>
                    <a:pt x="4481" y="10032"/>
                  </a:cubicBezTo>
                  <a:cubicBezTo>
                    <a:pt x="4817" y="9511"/>
                    <a:pt x="5125" y="8961"/>
                    <a:pt x="5506" y="8462"/>
                  </a:cubicBezTo>
                  <a:cubicBezTo>
                    <a:pt x="5852" y="7934"/>
                    <a:pt x="6283" y="7476"/>
                    <a:pt x="6673" y="6981"/>
                  </a:cubicBezTo>
                  <a:cubicBezTo>
                    <a:pt x="7102" y="6552"/>
                    <a:pt x="7453" y="6127"/>
                    <a:pt x="8014" y="5668"/>
                  </a:cubicBezTo>
                  <a:lnTo>
                    <a:pt x="8397" y="5325"/>
                  </a:lnTo>
                  <a:lnTo>
                    <a:pt x="8483" y="5249"/>
                  </a:lnTo>
                  <a:lnTo>
                    <a:pt x="8483" y="5249"/>
                  </a:lnTo>
                  <a:lnTo>
                    <a:pt x="8495" y="5241"/>
                  </a:lnTo>
                  <a:lnTo>
                    <a:pt x="8541" y="5207"/>
                  </a:lnTo>
                  <a:lnTo>
                    <a:pt x="8726" y="5071"/>
                  </a:lnTo>
                  <a:lnTo>
                    <a:pt x="9467" y="4527"/>
                  </a:lnTo>
                  <a:cubicBezTo>
                    <a:pt x="9998" y="4223"/>
                    <a:pt x="10503" y="3874"/>
                    <a:pt x="11063" y="3637"/>
                  </a:cubicBezTo>
                  <a:lnTo>
                    <a:pt x="11471" y="3439"/>
                  </a:lnTo>
                  <a:cubicBezTo>
                    <a:pt x="11606" y="3371"/>
                    <a:pt x="11753" y="3332"/>
                    <a:pt x="11891" y="3274"/>
                  </a:cubicBezTo>
                  <a:cubicBezTo>
                    <a:pt x="12174" y="3170"/>
                    <a:pt x="12450" y="3049"/>
                    <a:pt x="12734" y="2957"/>
                  </a:cubicBezTo>
                  <a:cubicBezTo>
                    <a:pt x="13309" y="2799"/>
                    <a:pt x="13874" y="2621"/>
                    <a:pt x="14451" y="2530"/>
                  </a:cubicBezTo>
                  <a:cubicBezTo>
                    <a:pt x="15022" y="2391"/>
                    <a:pt x="15597" y="2381"/>
                    <a:pt x="16159" y="2303"/>
                  </a:cubicBezTo>
                  <a:lnTo>
                    <a:pt x="16997" y="2285"/>
                  </a:lnTo>
                  <a:cubicBezTo>
                    <a:pt x="17112" y="2284"/>
                    <a:pt x="17225" y="2279"/>
                    <a:pt x="17339" y="2279"/>
                  </a:cubicBezTo>
                  <a:cubicBezTo>
                    <a:pt x="17363" y="2279"/>
                    <a:pt x="17387" y="2279"/>
                    <a:pt x="17411" y="2280"/>
                  </a:cubicBezTo>
                  <a:lnTo>
                    <a:pt x="17818" y="2307"/>
                  </a:lnTo>
                  <a:lnTo>
                    <a:pt x="18620" y="2361"/>
                  </a:lnTo>
                  <a:lnTo>
                    <a:pt x="19392" y="2481"/>
                  </a:lnTo>
                  <a:lnTo>
                    <a:pt x="19772" y="2536"/>
                  </a:lnTo>
                  <a:lnTo>
                    <a:pt x="20138" y="2625"/>
                  </a:lnTo>
                  <a:lnTo>
                    <a:pt x="20853" y="2800"/>
                  </a:lnTo>
                  <a:cubicBezTo>
                    <a:pt x="21316" y="2931"/>
                    <a:pt x="21747" y="3103"/>
                    <a:pt x="22172" y="3239"/>
                  </a:cubicBezTo>
                  <a:lnTo>
                    <a:pt x="23330" y="3760"/>
                  </a:lnTo>
                  <a:cubicBezTo>
                    <a:pt x="23679" y="3956"/>
                    <a:pt x="24003" y="4147"/>
                    <a:pt x="24315" y="4315"/>
                  </a:cubicBezTo>
                  <a:cubicBezTo>
                    <a:pt x="24621" y="4490"/>
                    <a:pt x="24868" y="4689"/>
                    <a:pt x="25115" y="4852"/>
                  </a:cubicBezTo>
                  <a:cubicBezTo>
                    <a:pt x="25609" y="5169"/>
                    <a:pt x="25960" y="5514"/>
                    <a:pt x="26211" y="5714"/>
                  </a:cubicBezTo>
                  <a:lnTo>
                    <a:pt x="26598" y="6029"/>
                  </a:lnTo>
                  <a:cubicBezTo>
                    <a:pt x="26598" y="6029"/>
                    <a:pt x="26503" y="5882"/>
                    <a:pt x="26326" y="5606"/>
                  </a:cubicBezTo>
                  <a:lnTo>
                    <a:pt x="25993" y="5104"/>
                  </a:lnTo>
                  <a:cubicBezTo>
                    <a:pt x="25872" y="4898"/>
                    <a:pt x="25693" y="4691"/>
                    <a:pt x="25487" y="4458"/>
                  </a:cubicBezTo>
                  <a:cubicBezTo>
                    <a:pt x="25279" y="4229"/>
                    <a:pt x="25061" y="3945"/>
                    <a:pt x="24791" y="3683"/>
                  </a:cubicBezTo>
                  <a:cubicBezTo>
                    <a:pt x="24520" y="3425"/>
                    <a:pt x="24213" y="3155"/>
                    <a:pt x="23887" y="2861"/>
                  </a:cubicBezTo>
                  <a:cubicBezTo>
                    <a:pt x="23540" y="2598"/>
                    <a:pt x="23157" y="2334"/>
                    <a:pt x="22754" y="2045"/>
                  </a:cubicBezTo>
                  <a:cubicBezTo>
                    <a:pt x="22328" y="1804"/>
                    <a:pt x="21879" y="1538"/>
                    <a:pt x="21392" y="1299"/>
                  </a:cubicBezTo>
                  <a:lnTo>
                    <a:pt x="20627" y="974"/>
                  </a:lnTo>
                  <a:lnTo>
                    <a:pt x="20230" y="811"/>
                  </a:lnTo>
                  <a:lnTo>
                    <a:pt x="19815" y="681"/>
                  </a:lnTo>
                  <a:lnTo>
                    <a:pt x="18955" y="422"/>
                  </a:lnTo>
                  <a:cubicBezTo>
                    <a:pt x="18660" y="356"/>
                    <a:pt x="18357" y="301"/>
                    <a:pt x="18050" y="240"/>
                  </a:cubicBezTo>
                  <a:lnTo>
                    <a:pt x="17584" y="150"/>
                  </a:lnTo>
                  <a:cubicBezTo>
                    <a:pt x="17427" y="129"/>
                    <a:pt x="17268" y="118"/>
                    <a:pt x="17109" y="103"/>
                  </a:cubicBezTo>
                  <a:lnTo>
                    <a:pt x="1613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656100" y="780625"/>
              <a:ext cx="369675" cy="592725"/>
            </a:xfrm>
            <a:custGeom>
              <a:rect b="b" l="l" r="r" t="t"/>
              <a:pathLst>
                <a:path extrusionOk="0" h="23709" w="14787">
                  <a:moveTo>
                    <a:pt x="13900" y="1"/>
                  </a:moveTo>
                  <a:cubicBezTo>
                    <a:pt x="13763" y="1"/>
                    <a:pt x="13613" y="5"/>
                    <a:pt x="13450" y="19"/>
                  </a:cubicBezTo>
                  <a:cubicBezTo>
                    <a:pt x="12930" y="51"/>
                    <a:pt x="12414" y="128"/>
                    <a:pt x="11909" y="253"/>
                  </a:cubicBezTo>
                  <a:cubicBezTo>
                    <a:pt x="11249" y="417"/>
                    <a:pt x="10604" y="640"/>
                    <a:pt x="9984" y="920"/>
                  </a:cubicBezTo>
                  <a:cubicBezTo>
                    <a:pt x="9640" y="1068"/>
                    <a:pt x="9297" y="1251"/>
                    <a:pt x="8942" y="1442"/>
                  </a:cubicBezTo>
                  <a:cubicBezTo>
                    <a:pt x="8848" y="1495"/>
                    <a:pt x="8780" y="1526"/>
                    <a:pt x="8662" y="1602"/>
                  </a:cubicBezTo>
                  <a:lnTo>
                    <a:pt x="8412" y="1754"/>
                  </a:lnTo>
                  <a:cubicBezTo>
                    <a:pt x="8242" y="1861"/>
                    <a:pt x="8077" y="1953"/>
                    <a:pt x="7896" y="2076"/>
                  </a:cubicBezTo>
                  <a:cubicBezTo>
                    <a:pt x="7142" y="2579"/>
                    <a:pt x="6429" y="3141"/>
                    <a:pt x="5766" y="3759"/>
                  </a:cubicBezTo>
                  <a:cubicBezTo>
                    <a:pt x="5055" y="4416"/>
                    <a:pt x="4403" y="5134"/>
                    <a:pt x="3822" y="5907"/>
                  </a:cubicBezTo>
                  <a:cubicBezTo>
                    <a:pt x="3220" y="6692"/>
                    <a:pt x="2686" y="7547"/>
                    <a:pt x="2213" y="8432"/>
                  </a:cubicBezTo>
                  <a:cubicBezTo>
                    <a:pt x="1754" y="9325"/>
                    <a:pt x="1353" y="10247"/>
                    <a:pt x="1048" y="11183"/>
                  </a:cubicBezTo>
                  <a:cubicBezTo>
                    <a:pt x="973" y="11425"/>
                    <a:pt x="900" y="11636"/>
                    <a:pt x="823" y="11900"/>
                  </a:cubicBezTo>
                  <a:cubicBezTo>
                    <a:pt x="765" y="12123"/>
                    <a:pt x="707" y="12345"/>
                    <a:pt x="650" y="12567"/>
                  </a:cubicBezTo>
                  <a:cubicBezTo>
                    <a:pt x="594" y="12806"/>
                    <a:pt x="539" y="13044"/>
                    <a:pt x="484" y="13281"/>
                  </a:cubicBezTo>
                  <a:cubicBezTo>
                    <a:pt x="436" y="13513"/>
                    <a:pt x="398" y="13744"/>
                    <a:pt x="357" y="13972"/>
                  </a:cubicBezTo>
                  <a:cubicBezTo>
                    <a:pt x="79" y="15623"/>
                    <a:pt x="1" y="17302"/>
                    <a:pt x="123" y="18973"/>
                  </a:cubicBezTo>
                  <a:cubicBezTo>
                    <a:pt x="203" y="20137"/>
                    <a:pt x="376" y="21293"/>
                    <a:pt x="643" y="22429"/>
                  </a:cubicBezTo>
                  <a:cubicBezTo>
                    <a:pt x="731" y="22840"/>
                    <a:pt x="829" y="23158"/>
                    <a:pt x="888" y="23375"/>
                  </a:cubicBezTo>
                  <a:cubicBezTo>
                    <a:pt x="953" y="23592"/>
                    <a:pt x="988" y="23708"/>
                    <a:pt x="988" y="23708"/>
                  </a:cubicBezTo>
                  <a:cubicBezTo>
                    <a:pt x="988" y="23708"/>
                    <a:pt x="1007" y="23588"/>
                    <a:pt x="1044" y="23366"/>
                  </a:cubicBezTo>
                  <a:cubicBezTo>
                    <a:pt x="1071" y="23143"/>
                    <a:pt x="1132" y="22817"/>
                    <a:pt x="1182" y="22405"/>
                  </a:cubicBezTo>
                  <a:cubicBezTo>
                    <a:pt x="1243" y="21995"/>
                    <a:pt x="1315" y="21499"/>
                    <a:pt x="1397" y="20929"/>
                  </a:cubicBezTo>
                  <a:cubicBezTo>
                    <a:pt x="1482" y="20364"/>
                    <a:pt x="1574" y="19729"/>
                    <a:pt x="1695" y="19046"/>
                  </a:cubicBezTo>
                  <a:cubicBezTo>
                    <a:pt x="1922" y="17678"/>
                    <a:pt x="2243" y="16115"/>
                    <a:pt x="2704" y="14503"/>
                  </a:cubicBezTo>
                  <a:lnTo>
                    <a:pt x="2887" y="13899"/>
                  </a:lnTo>
                  <a:lnTo>
                    <a:pt x="3078" y="13309"/>
                  </a:lnTo>
                  <a:cubicBezTo>
                    <a:pt x="3153" y="13096"/>
                    <a:pt x="3229" y="12882"/>
                    <a:pt x="3306" y="12667"/>
                  </a:cubicBezTo>
                  <a:cubicBezTo>
                    <a:pt x="3379" y="12470"/>
                    <a:pt x="3453" y="12273"/>
                    <a:pt x="3527" y="12075"/>
                  </a:cubicBezTo>
                  <a:cubicBezTo>
                    <a:pt x="3849" y="11271"/>
                    <a:pt x="4204" y="10466"/>
                    <a:pt x="4618" y="9692"/>
                  </a:cubicBezTo>
                  <a:cubicBezTo>
                    <a:pt x="5017" y="8913"/>
                    <a:pt x="5475" y="8164"/>
                    <a:pt x="5955" y="7447"/>
                  </a:cubicBezTo>
                  <a:cubicBezTo>
                    <a:pt x="6197" y="7090"/>
                    <a:pt x="6451" y="6746"/>
                    <a:pt x="6701" y="6403"/>
                  </a:cubicBezTo>
                  <a:cubicBezTo>
                    <a:pt x="6964" y="6070"/>
                    <a:pt x="7225" y="5743"/>
                    <a:pt x="7493" y="5427"/>
                  </a:cubicBezTo>
                  <a:cubicBezTo>
                    <a:pt x="8030" y="4806"/>
                    <a:pt x="8594" y="4207"/>
                    <a:pt x="9127" y="3700"/>
                  </a:cubicBezTo>
                  <a:cubicBezTo>
                    <a:pt x="9258" y="3567"/>
                    <a:pt x="9421" y="3431"/>
                    <a:pt x="9564" y="3299"/>
                  </a:cubicBezTo>
                  <a:lnTo>
                    <a:pt x="9972" y="2934"/>
                  </a:lnTo>
                  <a:cubicBezTo>
                    <a:pt x="10243" y="2695"/>
                    <a:pt x="10515" y="2475"/>
                    <a:pt x="10781" y="2268"/>
                  </a:cubicBezTo>
                  <a:cubicBezTo>
                    <a:pt x="11843" y="1443"/>
                    <a:pt x="12836" y="877"/>
                    <a:pt x="13579" y="539"/>
                  </a:cubicBezTo>
                  <a:cubicBezTo>
                    <a:pt x="13951" y="376"/>
                    <a:pt x="14248" y="247"/>
                    <a:pt x="14460" y="174"/>
                  </a:cubicBezTo>
                  <a:lnTo>
                    <a:pt x="14786" y="54"/>
                  </a:lnTo>
                  <a:lnTo>
                    <a:pt x="14442" y="19"/>
                  </a:lnTo>
                  <a:cubicBezTo>
                    <a:pt x="14303" y="13"/>
                    <a:pt x="14120" y="1"/>
                    <a:pt x="139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4518425" y="1577300"/>
              <a:ext cx="271150" cy="503975"/>
            </a:xfrm>
            <a:custGeom>
              <a:rect b="b" l="l" r="r" t="t"/>
              <a:pathLst>
                <a:path extrusionOk="0" h="20159" w="10846">
                  <a:moveTo>
                    <a:pt x="9545" y="1"/>
                  </a:moveTo>
                  <a:cubicBezTo>
                    <a:pt x="9545" y="1"/>
                    <a:pt x="9538" y="98"/>
                    <a:pt x="9524" y="283"/>
                  </a:cubicBezTo>
                  <a:cubicBezTo>
                    <a:pt x="9517" y="465"/>
                    <a:pt x="9491" y="734"/>
                    <a:pt x="9478" y="1071"/>
                  </a:cubicBezTo>
                  <a:cubicBezTo>
                    <a:pt x="9459" y="1407"/>
                    <a:pt x="9435" y="1816"/>
                    <a:pt x="9407" y="2283"/>
                  </a:cubicBezTo>
                  <a:cubicBezTo>
                    <a:pt x="9377" y="2748"/>
                    <a:pt x="9347" y="3269"/>
                    <a:pt x="9297" y="3832"/>
                  </a:cubicBezTo>
                  <a:cubicBezTo>
                    <a:pt x="9207" y="4958"/>
                    <a:pt x="9056" y="6249"/>
                    <a:pt x="8795" y="7588"/>
                  </a:cubicBezTo>
                  <a:cubicBezTo>
                    <a:pt x="8759" y="7755"/>
                    <a:pt x="8724" y="7923"/>
                    <a:pt x="8688" y="8092"/>
                  </a:cubicBezTo>
                  <a:cubicBezTo>
                    <a:pt x="8651" y="8255"/>
                    <a:pt x="8613" y="8418"/>
                    <a:pt x="8575" y="8583"/>
                  </a:cubicBezTo>
                  <a:cubicBezTo>
                    <a:pt x="8529" y="8762"/>
                    <a:pt x="8482" y="8941"/>
                    <a:pt x="8435" y="9120"/>
                  </a:cubicBezTo>
                  <a:lnTo>
                    <a:pt x="8297" y="9616"/>
                  </a:lnTo>
                  <a:cubicBezTo>
                    <a:pt x="8092" y="10291"/>
                    <a:pt x="7860" y="10969"/>
                    <a:pt x="7578" y="11624"/>
                  </a:cubicBezTo>
                  <a:cubicBezTo>
                    <a:pt x="7308" y="12285"/>
                    <a:pt x="6988" y="12924"/>
                    <a:pt x="6650" y="13540"/>
                  </a:cubicBezTo>
                  <a:cubicBezTo>
                    <a:pt x="6477" y="13846"/>
                    <a:pt x="6297" y="14144"/>
                    <a:pt x="6117" y="14439"/>
                  </a:cubicBezTo>
                  <a:cubicBezTo>
                    <a:pt x="5926" y="14727"/>
                    <a:pt x="5738" y="15011"/>
                    <a:pt x="5541" y="15286"/>
                  </a:cubicBezTo>
                  <a:cubicBezTo>
                    <a:pt x="5151" y="15828"/>
                    <a:pt x="4733" y="16353"/>
                    <a:pt x="4337" y="16801"/>
                  </a:cubicBezTo>
                  <a:cubicBezTo>
                    <a:pt x="4239" y="16918"/>
                    <a:pt x="4117" y="17040"/>
                    <a:pt x="4011" y="17157"/>
                  </a:cubicBezTo>
                  <a:lnTo>
                    <a:pt x="3706" y="17482"/>
                  </a:lnTo>
                  <a:cubicBezTo>
                    <a:pt x="3500" y="17695"/>
                    <a:pt x="3295" y="17892"/>
                    <a:pt x="3094" y="18078"/>
                  </a:cubicBezTo>
                  <a:cubicBezTo>
                    <a:pt x="2291" y="18821"/>
                    <a:pt x="1524" y="19349"/>
                    <a:pt x="946" y="19675"/>
                  </a:cubicBezTo>
                  <a:cubicBezTo>
                    <a:pt x="655" y="19834"/>
                    <a:pt x="422" y="19960"/>
                    <a:pt x="256" y="20034"/>
                  </a:cubicBezTo>
                  <a:lnTo>
                    <a:pt x="0" y="20153"/>
                  </a:lnTo>
                  <a:lnTo>
                    <a:pt x="281" y="20158"/>
                  </a:lnTo>
                  <a:cubicBezTo>
                    <a:pt x="464" y="20151"/>
                    <a:pt x="743" y="20147"/>
                    <a:pt x="1086" y="20089"/>
                  </a:cubicBezTo>
                  <a:cubicBezTo>
                    <a:pt x="1504" y="20026"/>
                    <a:pt x="1917" y="19927"/>
                    <a:pt x="2319" y="19790"/>
                  </a:cubicBezTo>
                  <a:cubicBezTo>
                    <a:pt x="2844" y="19611"/>
                    <a:pt x="3350" y="19385"/>
                    <a:pt x="3834" y="19115"/>
                  </a:cubicBezTo>
                  <a:cubicBezTo>
                    <a:pt x="4103" y="18970"/>
                    <a:pt x="4369" y="18799"/>
                    <a:pt x="4643" y="18619"/>
                  </a:cubicBezTo>
                  <a:cubicBezTo>
                    <a:pt x="4716" y="18568"/>
                    <a:pt x="4771" y="18539"/>
                    <a:pt x="4860" y="18470"/>
                  </a:cubicBezTo>
                  <a:lnTo>
                    <a:pt x="5052" y="18328"/>
                  </a:lnTo>
                  <a:cubicBezTo>
                    <a:pt x="5182" y="18230"/>
                    <a:pt x="5310" y="18144"/>
                    <a:pt x="5448" y="18032"/>
                  </a:cubicBezTo>
                  <a:cubicBezTo>
                    <a:pt x="6026" y="17572"/>
                    <a:pt x="6565" y="17064"/>
                    <a:pt x="7060" y="16518"/>
                  </a:cubicBezTo>
                  <a:cubicBezTo>
                    <a:pt x="7591" y="15936"/>
                    <a:pt x="8069" y="15308"/>
                    <a:pt x="8487" y="14640"/>
                  </a:cubicBezTo>
                  <a:cubicBezTo>
                    <a:pt x="8921" y="13962"/>
                    <a:pt x="9294" y="13230"/>
                    <a:pt x="9616" y="12480"/>
                  </a:cubicBezTo>
                  <a:cubicBezTo>
                    <a:pt x="9926" y="11723"/>
                    <a:pt x="10187" y="10947"/>
                    <a:pt x="10369" y="10166"/>
                  </a:cubicBezTo>
                  <a:cubicBezTo>
                    <a:pt x="10414" y="9964"/>
                    <a:pt x="10458" y="9789"/>
                    <a:pt x="10502" y="9569"/>
                  </a:cubicBezTo>
                  <a:cubicBezTo>
                    <a:pt x="10534" y="9383"/>
                    <a:pt x="10565" y="9199"/>
                    <a:pt x="10596" y="9017"/>
                  </a:cubicBezTo>
                  <a:cubicBezTo>
                    <a:pt x="10625" y="8818"/>
                    <a:pt x="10653" y="8620"/>
                    <a:pt x="10681" y="8425"/>
                  </a:cubicBezTo>
                  <a:cubicBezTo>
                    <a:pt x="10704" y="8234"/>
                    <a:pt x="10718" y="8044"/>
                    <a:pt x="10737" y="7855"/>
                  </a:cubicBezTo>
                  <a:cubicBezTo>
                    <a:pt x="10845" y="6496"/>
                    <a:pt x="10793" y="5128"/>
                    <a:pt x="10577" y="3782"/>
                  </a:cubicBezTo>
                  <a:cubicBezTo>
                    <a:pt x="10431" y="2843"/>
                    <a:pt x="10210" y="1918"/>
                    <a:pt x="9914" y="1014"/>
                  </a:cubicBezTo>
                  <a:cubicBezTo>
                    <a:pt x="9814" y="688"/>
                    <a:pt x="9712" y="436"/>
                    <a:pt x="9650" y="263"/>
                  </a:cubicBezTo>
                  <a:lnTo>
                    <a:pt x="95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152075" y="1665350"/>
              <a:ext cx="650100" cy="449100"/>
            </a:xfrm>
            <a:custGeom>
              <a:rect b="b" l="l" r="r" t="t"/>
              <a:pathLst>
                <a:path extrusionOk="0" h="17964" w="26004">
                  <a:moveTo>
                    <a:pt x="854" y="1"/>
                  </a:moveTo>
                  <a:lnTo>
                    <a:pt x="699" y="391"/>
                  </a:lnTo>
                  <a:cubicBezTo>
                    <a:pt x="652" y="519"/>
                    <a:pt x="588" y="674"/>
                    <a:pt x="525" y="862"/>
                  </a:cubicBezTo>
                  <a:cubicBezTo>
                    <a:pt x="466" y="1053"/>
                    <a:pt x="404" y="1275"/>
                    <a:pt x="338" y="1530"/>
                  </a:cubicBezTo>
                  <a:cubicBezTo>
                    <a:pt x="190" y="2142"/>
                    <a:pt x="92" y="2764"/>
                    <a:pt x="45" y="3391"/>
                  </a:cubicBezTo>
                  <a:cubicBezTo>
                    <a:pt x="7" y="4120"/>
                    <a:pt x="1" y="4959"/>
                    <a:pt x="138" y="5861"/>
                  </a:cubicBezTo>
                  <a:cubicBezTo>
                    <a:pt x="268" y="6764"/>
                    <a:pt x="487" y="7742"/>
                    <a:pt x="872" y="8728"/>
                  </a:cubicBezTo>
                  <a:cubicBezTo>
                    <a:pt x="1271" y="9771"/>
                    <a:pt x="1795" y="10761"/>
                    <a:pt x="2431" y="11679"/>
                  </a:cubicBezTo>
                  <a:cubicBezTo>
                    <a:pt x="2757" y="12164"/>
                    <a:pt x="3134" y="12627"/>
                    <a:pt x="3541" y="13075"/>
                  </a:cubicBezTo>
                  <a:lnTo>
                    <a:pt x="3852" y="13406"/>
                  </a:lnTo>
                  <a:lnTo>
                    <a:pt x="4009" y="13573"/>
                  </a:lnTo>
                  <a:lnTo>
                    <a:pt x="4192" y="13745"/>
                  </a:lnTo>
                  <a:lnTo>
                    <a:pt x="4502" y="14031"/>
                  </a:lnTo>
                  <a:cubicBezTo>
                    <a:pt x="4607" y="14126"/>
                    <a:pt x="4704" y="14220"/>
                    <a:pt x="4836" y="14323"/>
                  </a:cubicBezTo>
                  <a:cubicBezTo>
                    <a:pt x="5084" y="14519"/>
                    <a:pt x="5336" y="14738"/>
                    <a:pt x="5587" y="14918"/>
                  </a:cubicBezTo>
                  <a:cubicBezTo>
                    <a:pt x="5841" y="15096"/>
                    <a:pt x="6089" y="15284"/>
                    <a:pt x="6353" y="15447"/>
                  </a:cubicBezTo>
                  <a:cubicBezTo>
                    <a:pt x="6878" y="15780"/>
                    <a:pt x="7422" y="16085"/>
                    <a:pt x="7979" y="16362"/>
                  </a:cubicBezTo>
                  <a:cubicBezTo>
                    <a:pt x="9102" y="16896"/>
                    <a:pt x="10279" y="17309"/>
                    <a:pt x="11467" y="17569"/>
                  </a:cubicBezTo>
                  <a:cubicBezTo>
                    <a:pt x="12653" y="17842"/>
                    <a:pt x="13848" y="17961"/>
                    <a:pt x="14998" y="17964"/>
                  </a:cubicBezTo>
                  <a:cubicBezTo>
                    <a:pt x="15026" y="17964"/>
                    <a:pt x="15054" y="17964"/>
                    <a:pt x="15081" y="17964"/>
                  </a:cubicBezTo>
                  <a:cubicBezTo>
                    <a:pt x="16200" y="17964"/>
                    <a:pt x="17286" y="17835"/>
                    <a:pt x="18277" y="17639"/>
                  </a:cubicBezTo>
                  <a:cubicBezTo>
                    <a:pt x="19312" y="17430"/>
                    <a:pt x="20244" y="17125"/>
                    <a:pt x="21081" y="16788"/>
                  </a:cubicBezTo>
                  <a:cubicBezTo>
                    <a:pt x="21837" y="16481"/>
                    <a:pt x="22568" y="16116"/>
                    <a:pt x="23266" y="15695"/>
                  </a:cubicBezTo>
                  <a:cubicBezTo>
                    <a:pt x="23888" y="15322"/>
                    <a:pt x="24393" y="14945"/>
                    <a:pt x="24800" y="14631"/>
                  </a:cubicBezTo>
                  <a:cubicBezTo>
                    <a:pt x="25208" y="14317"/>
                    <a:pt x="25502" y="14040"/>
                    <a:pt x="25703" y="13854"/>
                  </a:cubicBezTo>
                  <a:lnTo>
                    <a:pt x="26004" y="13561"/>
                  </a:lnTo>
                  <a:lnTo>
                    <a:pt x="25620" y="13730"/>
                  </a:lnTo>
                  <a:cubicBezTo>
                    <a:pt x="25374" y="13845"/>
                    <a:pt x="25003" y="13992"/>
                    <a:pt x="24541" y="14185"/>
                  </a:cubicBezTo>
                  <a:cubicBezTo>
                    <a:pt x="23608" y="14548"/>
                    <a:pt x="22270" y="15023"/>
                    <a:pt x="20641" y="15348"/>
                  </a:cubicBezTo>
                  <a:cubicBezTo>
                    <a:pt x="19829" y="15510"/>
                    <a:pt x="18941" y="15646"/>
                    <a:pt x="18017" y="15701"/>
                  </a:cubicBezTo>
                  <a:cubicBezTo>
                    <a:pt x="17615" y="15726"/>
                    <a:pt x="17212" y="15739"/>
                    <a:pt x="16809" y="15739"/>
                  </a:cubicBezTo>
                  <a:cubicBezTo>
                    <a:pt x="16239" y="15739"/>
                    <a:pt x="15669" y="15714"/>
                    <a:pt x="15100" y="15663"/>
                  </a:cubicBezTo>
                  <a:cubicBezTo>
                    <a:pt x="14098" y="15575"/>
                    <a:pt x="13077" y="15391"/>
                    <a:pt x="12065" y="15122"/>
                  </a:cubicBezTo>
                  <a:cubicBezTo>
                    <a:pt x="11056" y="14846"/>
                    <a:pt x="10054" y="14489"/>
                    <a:pt x="9109" y="14023"/>
                  </a:cubicBezTo>
                  <a:cubicBezTo>
                    <a:pt x="8635" y="13797"/>
                    <a:pt x="8174" y="13545"/>
                    <a:pt x="7726" y="13270"/>
                  </a:cubicBezTo>
                  <a:cubicBezTo>
                    <a:pt x="7502" y="13135"/>
                    <a:pt x="7291" y="12982"/>
                    <a:pt x="7070" y="12844"/>
                  </a:cubicBezTo>
                  <a:cubicBezTo>
                    <a:pt x="6852" y="12701"/>
                    <a:pt x="6670" y="12551"/>
                    <a:pt x="6466" y="12407"/>
                  </a:cubicBezTo>
                  <a:cubicBezTo>
                    <a:pt x="6269" y="12268"/>
                    <a:pt x="6040" y="12054"/>
                    <a:pt x="5830" y="11885"/>
                  </a:cubicBezTo>
                  <a:lnTo>
                    <a:pt x="5699" y="11777"/>
                  </a:lnTo>
                  <a:lnTo>
                    <a:pt x="5560" y="11647"/>
                  </a:lnTo>
                  <a:lnTo>
                    <a:pt x="5282" y="11389"/>
                  </a:lnTo>
                  <a:cubicBezTo>
                    <a:pt x="4923" y="11042"/>
                    <a:pt x="4582" y="10676"/>
                    <a:pt x="4262" y="10294"/>
                  </a:cubicBezTo>
                  <a:cubicBezTo>
                    <a:pt x="3648" y="9556"/>
                    <a:pt x="3107" y="8762"/>
                    <a:pt x="2646" y="7922"/>
                  </a:cubicBezTo>
                  <a:cubicBezTo>
                    <a:pt x="2193" y="7117"/>
                    <a:pt x="1863" y="6299"/>
                    <a:pt x="1599" y="5527"/>
                  </a:cubicBezTo>
                  <a:cubicBezTo>
                    <a:pt x="1324" y="4754"/>
                    <a:pt x="1170" y="4011"/>
                    <a:pt x="1042" y="3345"/>
                  </a:cubicBezTo>
                  <a:cubicBezTo>
                    <a:pt x="936" y="2678"/>
                    <a:pt x="869" y="2078"/>
                    <a:pt x="850" y="1585"/>
                  </a:cubicBezTo>
                  <a:cubicBezTo>
                    <a:pt x="846" y="1340"/>
                    <a:pt x="840" y="1118"/>
                    <a:pt x="830" y="922"/>
                  </a:cubicBezTo>
                  <a:cubicBezTo>
                    <a:pt x="831" y="724"/>
                    <a:pt x="842" y="556"/>
                    <a:pt x="845" y="420"/>
                  </a:cubicBezTo>
                  <a:cubicBezTo>
                    <a:pt x="851" y="146"/>
                    <a:pt x="854" y="1"/>
                    <a:pt x="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4644475" y="874700"/>
              <a:ext cx="503050" cy="678700"/>
            </a:xfrm>
            <a:custGeom>
              <a:rect b="b" l="l" r="r" t="t"/>
              <a:pathLst>
                <a:path extrusionOk="0" h="27148" w="20122">
                  <a:moveTo>
                    <a:pt x="16693" y="10506"/>
                  </a:moveTo>
                  <a:lnTo>
                    <a:pt x="16700" y="10520"/>
                  </a:lnTo>
                  <a:lnTo>
                    <a:pt x="16705" y="10532"/>
                  </a:lnTo>
                  <a:lnTo>
                    <a:pt x="16705" y="10532"/>
                  </a:lnTo>
                  <a:cubicBezTo>
                    <a:pt x="16702" y="10526"/>
                    <a:pt x="16698" y="10517"/>
                    <a:pt x="16693" y="10506"/>
                  </a:cubicBezTo>
                  <a:close/>
                  <a:moveTo>
                    <a:pt x="4501" y="0"/>
                  </a:moveTo>
                  <a:cubicBezTo>
                    <a:pt x="4300" y="0"/>
                    <a:pt x="4104" y="6"/>
                    <a:pt x="3914" y="24"/>
                  </a:cubicBezTo>
                  <a:cubicBezTo>
                    <a:pt x="3501" y="54"/>
                    <a:pt x="3119" y="59"/>
                    <a:pt x="2763" y="110"/>
                  </a:cubicBezTo>
                  <a:lnTo>
                    <a:pt x="1793" y="248"/>
                  </a:lnTo>
                  <a:cubicBezTo>
                    <a:pt x="1501" y="281"/>
                    <a:pt x="1249" y="339"/>
                    <a:pt x="1029" y="390"/>
                  </a:cubicBezTo>
                  <a:lnTo>
                    <a:pt x="468" y="518"/>
                  </a:lnTo>
                  <a:lnTo>
                    <a:pt x="1" y="630"/>
                  </a:lnTo>
                  <a:lnTo>
                    <a:pt x="476" y="673"/>
                  </a:lnTo>
                  <a:cubicBezTo>
                    <a:pt x="785" y="702"/>
                    <a:pt x="1249" y="720"/>
                    <a:pt x="1819" y="785"/>
                  </a:cubicBezTo>
                  <a:lnTo>
                    <a:pt x="2757" y="892"/>
                  </a:lnTo>
                  <a:cubicBezTo>
                    <a:pt x="3095" y="935"/>
                    <a:pt x="3462" y="1005"/>
                    <a:pt x="3849" y="1065"/>
                  </a:cubicBezTo>
                  <a:cubicBezTo>
                    <a:pt x="4239" y="1117"/>
                    <a:pt x="4646" y="1214"/>
                    <a:pt x="5072" y="1308"/>
                  </a:cubicBezTo>
                  <a:cubicBezTo>
                    <a:pt x="5501" y="1389"/>
                    <a:pt x="5941" y="1518"/>
                    <a:pt x="6396" y="1650"/>
                  </a:cubicBezTo>
                  <a:cubicBezTo>
                    <a:pt x="7310" y="1904"/>
                    <a:pt x="8257" y="2278"/>
                    <a:pt x="9215" y="2728"/>
                  </a:cubicBezTo>
                  <a:cubicBezTo>
                    <a:pt x="10161" y="3203"/>
                    <a:pt x="11107" y="3781"/>
                    <a:pt x="11999" y="4481"/>
                  </a:cubicBezTo>
                  <a:cubicBezTo>
                    <a:pt x="12871" y="5207"/>
                    <a:pt x="13726" y="6006"/>
                    <a:pt x="14459" y="6949"/>
                  </a:cubicBezTo>
                  <a:cubicBezTo>
                    <a:pt x="15186" y="7892"/>
                    <a:pt x="15880" y="8898"/>
                    <a:pt x="16421" y="10006"/>
                  </a:cubicBezTo>
                  <a:lnTo>
                    <a:pt x="16639" y="10413"/>
                  </a:lnTo>
                  <a:lnTo>
                    <a:pt x="16693" y="10514"/>
                  </a:lnTo>
                  <a:lnTo>
                    <a:pt x="16708" y="10539"/>
                  </a:lnTo>
                  <a:cubicBezTo>
                    <a:pt x="16707" y="10538"/>
                    <a:pt x="16707" y="10537"/>
                    <a:pt x="16707" y="10537"/>
                  </a:cubicBezTo>
                  <a:lnTo>
                    <a:pt x="16707" y="10537"/>
                  </a:lnTo>
                  <a:cubicBezTo>
                    <a:pt x="16707" y="10537"/>
                    <a:pt x="16708" y="10538"/>
                    <a:pt x="16709" y="10541"/>
                  </a:cubicBezTo>
                  <a:lnTo>
                    <a:pt x="16709" y="10541"/>
                  </a:lnTo>
                  <a:lnTo>
                    <a:pt x="16724" y="10577"/>
                  </a:lnTo>
                  <a:lnTo>
                    <a:pt x="16824" y="10802"/>
                  </a:lnTo>
                  <a:cubicBezTo>
                    <a:pt x="16856" y="10874"/>
                    <a:pt x="16895" y="10958"/>
                    <a:pt x="16920" y="11021"/>
                  </a:cubicBezTo>
                  <a:lnTo>
                    <a:pt x="16979" y="11193"/>
                  </a:lnTo>
                  <a:cubicBezTo>
                    <a:pt x="17025" y="11312"/>
                    <a:pt x="17065" y="11434"/>
                    <a:pt x="17097" y="11558"/>
                  </a:cubicBezTo>
                  <a:cubicBezTo>
                    <a:pt x="17248" y="12086"/>
                    <a:pt x="17364" y="12640"/>
                    <a:pt x="17410" y="13208"/>
                  </a:cubicBezTo>
                  <a:cubicBezTo>
                    <a:pt x="17458" y="13779"/>
                    <a:pt x="17469" y="14354"/>
                    <a:pt x="17441" y="14926"/>
                  </a:cubicBezTo>
                  <a:cubicBezTo>
                    <a:pt x="17405" y="15498"/>
                    <a:pt x="17339" y="16067"/>
                    <a:pt x="17242" y="16632"/>
                  </a:cubicBezTo>
                  <a:cubicBezTo>
                    <a:pt x="17040" y="17752"/>
                    <a:pt x="16736" y="18832"/>
                    <a:pt x="16349" y="19822"/>
                  </a:cubicBezTo>
                  <a:cubicBezTo>
                    <a:pt x="15985" y="20761"/>
                    <a:pt x="15544" y="21668"/>
                    <a:pt x="15029" y="22532"/>
                  </a:cubicBezTo>
                  <a:cubicBezTo>
                    <a:pt x="14063" y="24150"/>
                    <a:pt x="12959" y="25325"/>
                    <a:pt x="12102" y="26065"/>
                  </a:cubicBezTo>
                  <a:cubicBezTo>
                    <a:pt x="11668" y="26427"/>
                    <a:pt x="11310" y="26706"/>
                    <a:pt x="11052" y="26877"/>
                  </a:cubicBezTo>
                  <a:lnTo>
                    <a:pt x="10658" y="27147"/>
                  </a:lnTo>
                  <a:lnTo>
                    <a:pt x="11122" y="27017"/>
                  </a:lnTo>
                  <a:cubicBezTo>
                    <a:pt x="11420" y="26922"/>
                    <a:pt x="11864" y="26778"/>
                    <a:pt x="12397" y="26516"/>
                  </a:cubicBezTo>
                  <a:cubicBezTo>
                    <a:pt x="12929" y="26254"/>
                    <a:pt x="13572" y="25900"/>
                    <a:pt x="14241" y="25395"/>
                  </a:cubicBezTo>
                  <a:cubicBezTo>
                    <a:pt x="14910" y="24891"/>
                    <a:pt x="15617" y="24248"/>
                    <a:pt x="16299" y="23461"/>
                  </a:cubicBezTo>
                  <a:cubicBezTo>
                    <a:pt x="17656" y="21885"/>
                    <a:pt x="18919" y="19730"/>
                    <a:pt x="19594" y="17151"/>
                  </a:cubicBezTo>
                  <a:cubicBezTo>
                    <a:pt x="19926" y="15863"/>
                    <a:pt x="20121" y="14469"/>
                    <a:pt x="20038" y="13017"/>
                  </a:cubicBezTo>
                  <a:cubicBezTo>
                    <a:pt x="20000" y="12294"/>
                    <a:pt x="19895" y="11552"/>
                    <a:pt x="19686" y="10820"/>
                  </a:cubicBezTo>
                  <a:cubicBezTo>
                    <a:pt x="19642" y="10642"/>
                    <a:pt x="19577" y="10446"/>
                    <a:pt x="19506" y="10248"/>
                  </a:cubicBezTo>
                  <a:lnTo>
                    <a:pt x="19402" y="9955"/>
                  </a:lnTo>
                  <a:lnTo>
                    <a:pt x="19303" y="9721"/>
                  </a:lnTo>
                  <a:lnTo>
                    <a:pt x="19207" y="9495"/>
                  </a:lnTo>
                  <a:lnTo>
                    <a:pt x="19182" y="9438"/>
                  </a:lnTo>
                  <a:lnTo>
                    <a:pt x="19147" y="9364"/>
                  </a:lnTo>
                  <a:lnTo>
                    <a:pt x="19132" y="9334"/>
                  </a:lnTo>
                  <a:lnTo>
                    <a:pt x="19073" y="9218"/>
                  </a:lnTo>
                  <a:lnTo>
                    <a:pt x="18830" y="8751"/>
                  </a:lnTo>
                  <a:cubicBezTo>
                    <a:pt x="18198" y="7500"/>
                    <a:pt x="17385" y="6327"/>
                    <a:pt x="16479" y="5264"/>
                  </a:cubicBezTo>
                  <a:lnTo>
                    <a:pt x="15776" y="4490"/>
                  </a:lnTo>
                  <a:cubicBezTo>
                    <a:pt x="15530" y="4245"/>
                    <a:pt x="15266" y="4018"/>
                    <a:pt x="15014" y="3785"/>
                  </a:cubicBezTo>
                  <a:cubicBezTo>
                    <a:pt x="14886" y="3670"/>
                    <a:pt x="14762" y="3551"/>
                    <a:pt x="14632" y="3441"/>
                  </a:cubicBezTo>
                  <a:lnTo>
                    <a:pt x="14225" y="3131"/>
                  </a:lnTo>
                  <a:cubicBezTo>
                    <a:pt x="13953" y="2929"/>
                    <a:pt x="13692" y="2716"/>
                    <a:pt x="13410" y="2537"/>
                  </a:cubicBezTo>
                  <a:cubicBezTo>
                    <a:pt x="12842" y="2184"/>
                    <a:pt x="12294" y="1826"/>
                    <a:pt x="11707" y="1565"/>
                  </a:cubicBezTo>
                  <a:cubicBezTo>
                    <a:pt x="11141" y="1265"/>
                    <a:pt x="10552" y="1059"/>
                    <a:pt x="9989" y="844"/>
                  </a:cubicBezTo>
                  <a:cubicBezTo>
                    <a:pt x="9705" y="741"/>
                    <a:pt x="9414" y="674"/>
                    <a:pt x="9136" y="589"/>
                  </a:cubicBezTo>
                  <a:cubicBezTo>
                    <a:pt x="8853" y="514"/>
                    <a:pt x="8582" y="418"/>
                    <a:pt x="8303" y="376"/>
                  </a:cubicBezTo>
                  <a:cubicBezTo>
                    <a:pt x="7749" y="280"/>
                    <a:pt x="7223" y="149"/>
                    <a:pt x="6706" y="115"/>
                  </a:cubicBezTo>
                  <a:cubicBezTo>
                    <a:pt x="6214" y="64"/>
                    <a:pt x="5746" y="10"/>
                    <a:pt x="5297" y="10"/>
                  </a:cubicBezTo>
                  <a:cubicBezTo>
                    <a:pt x="5276" y="10"/>
                    <a:pt x="5255" y="10"/>
                    <a:pt x="5234" y="11"/>
                  </a:cubicBezTo>
                  <a:cubicBezTo>
                    <a:pt x="4982" y="8"/>
                    <a:pt x="4738" y="0"/>
                    <a:pt x="4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" name="Google Shape;1032;p34"/>
          <p:cNvSpPr txBox="1"/>
          <p:nvPr/>
        </p:nvSpPr>
        <p:spPr>
          <a:xfrm>
            <a:off x="3268202" y="1595051"/>
            <a:ext cx="2607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uckiest Guy"/>
                <a:ea typeface="Luckiest Guy"/>
                <a:cs typeface="Luckiest Guy"/>
                <a:sym typeface="Luckiest Guy"/>
              </a:rPr>
              <a:t>ROLEPLAY OFF!</a:t>
            </a:r>
            <a:endParaRPr sz="4000">
              <a:solidFill>
                <a:srgbClr val="000000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5"/>
          <p:cNvSpPr txBox="1"/>
          <p:nvPr>
            <p:ph idx="4294967295" type="ctrTitle"/>
          </p:nvPr>
        </p:nvSpPr>
        <p:spPr>
          <a:xfrm>
            <a:off x="549050" y="483450"/>
            <a:ext cx="3952200" cy="53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Future Work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1038" name="Google Shape;1038;p35"/>
          <p:cNvSpPr/>
          <p:nvPr/>
        </p:nvSpPr>
        <p:spPr>
          <a:xfrm>
            <a:off x="7419038" y="3421600"/>
            <a:ext cx="291371" cy="28160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9" name="Google Shape;1039;p35"/>
          <p:cNvGrpSpPr/>
          <p:nvPr/>
        </p:nvGrpSpPr>
        <p:grpSpPr>
          <a:xfrm>
            <a:off x="7057965" y="2013193"/>
            <a:ext cx="1248450" cy="1263910"/>
            <a:chOff x="6654650" y="3665275"/>
            <a:chExt cx="409100" cy="409125"/>
          </a:xfrm>
        </p:grpSpPr>
        <p:sp>
          <p:nvSpPr>
            <p:cNvPr id="1040" name="Google Shape;1040;p35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35"/>
          <p:cNvGrpSpPr/>
          <p:nvPr/>
        </p:nvGrpSpPr>
        <p:grpSpPr>
          <a:xfrm rot="1069209">
            <a:off x="5853287" y="3007643"/>
            <a:ext cx="825674" cy="834035"/>
            <a:chOff x="570875" y="4322250"/>
            <a:chExt cx="443300" cy="443325"/>
          </a:xfrm>
        </p:grpSpPr>
        <p:sp>
          <p:nvSpPr>
            <p:cNvPr id="1043" name="Google Shape;1043;p35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7" name="Google Shape;1047;p35"/>
          <p:cNvSpPr/>
          <p:nvPr/>
        </p:nvSpPr>
        <p:spPr>
          <a:xfrm rot="2486407">
            <a:off x="6108728" y="2086067"/>
            <a:ext cx="407009" cy="38929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5"/>
          <p:cNvSpPr/>
          <p:nvPr/>
        </p:nvSpPr>
        <p:spPr>
          <a:xfrm rot="-1626988">
            <a:off x="6701488" y="2504660"/>
            <a:ext cx="292048" cy="2809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5"/>
          <p:cNvSpPr/>
          <p:nvPr/>
        </p:nvSpPr>
        <p:spPr>
          <a:xfrm rot="2946958">
            <a:off x="8304718" y="2814632"/>
            <a:ext cx="219688" cy="20944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5"/>
          <p:cNvSpPr/>
          <p:nvPr/>
        </p:nvSpPr>
        <p:spPr>
          <a:xfrm rot="-1626389">
            <a:off x="7315742" y="1661061"/>
            <a:ext cx="197092" cy="18949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5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35"/>
          <p:cNvSpPr txBox="1"/>
          <p:nvPr>
            <p:ph idx="4294967295" type="body"/>
          </p:nvPr>
        </p:nvSpPr>
        <p:spPr>
          <a:xfrm>
            <a:off x="624600" y="1142900"/>
            <a:ext cx="4979100" cy="3408900"/>
          </a:xfrm>
          <a:prstGeom prst="rect">
            <a:avLst/>
          </a:prstGeom>
          <a:solidFill>
            <a:schemeClr val="accent5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Font typeface="Catamaran"/>
              <a:buAutoNum type="romanUcPeriod"/>
            </a:pPr>
            <a: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Needed to drop some columns due to completely missing data </a:t>
            </a:r>
            <a:b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→ should be enriched with external data</a:t>
            </a:r>
            <a:b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</a:b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AutoNum type="romanUcPeriod"/>
            </a:pPr>
            <a: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To what extent are backers influenced to pledge if the project is close to be being completely funded?</a:t>
            </a:r>
            <a:b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</a:b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AutoNum type="romanUcPeriod"/>
            </a:pPr>
            <a: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Check, in which languages the individual project descriptions are written </a:t>
            </a:r>
            <a:b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→ possible reason for failure, since english-speaking backers can be excluded by non-english descriptions</a:t>
            </a:r>
            <a:b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</a:b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AutoNum type="romanUcPeriod"/>
            </a:pPr>
            <a: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Instead of a classification approach, try to estimate number of backers or pledged amount with linear regression or randomforestregressor</a:t>
            </a:r>
            <a:b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</a:b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tamaran"/>
              <a:buAutoNum type="romanUcPeriod"/>
            </a:pPr>
            <a:r>
              <a:rPr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Have a deeper look into subcategories</a:t>
            </a: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6"/>
          <p:cNvSpPr txBox="1"/>
          <p:nvPr>
            <p:ph idx="4294967295" type="ctrTitle"/>
          </p:nvPr>
        </p:nvSpPr>
        <p:spPr>
          <a:xfrm>
            <a:off x="838200" y="516550"/>
            <a:ext cx="6684600" cy="219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The real </a:t>
            </a:r>
            <a:r>
              <a:rPr lang="en" sz="6000">
                <a:solidFill>
                  <a:schemeClr val="accent1"/>
                </a:solidFill>
              </a:rPr>
              <a:t>Thanks!</a:t>
            </a:r>
            <a:br>
              <a:rPr lang="en" sz="6000">
                <a:solidFill>
                  <a:schemeClr val="accent1"/>
                </a:solidFill>
              </a:rPr>
            </a:br>
            <a:endParaRPr sz="3000">
              <a:solidFill>
                <a:schemeClr val="accent1"/>
              </a:solidFill>
            </a:endParaRPr>
          </a:p>
        </p:txBody>
      </p:sp>
      <p:sp>
        <p:nvSpPr>
          <p:cNvPr id="1058" name="Google Shape;1058;p36"/>
          <p:cNvSpPr/>
          <p:nvPr/>
        </p:nvSpPr>
        <p:spPr>
          <a:xfrm>
            <a:off x="8309423" y="339348"/>
            <a:ext cx="499190" cy="45410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6"/>
          <p:cNvGrpSpPr/>
          <p:nvPr/>
        </p:nvGrpSpPr>
        <p:grpSpPr>
          <a:xfrm>
            <a:off x="2928129" y="1222878"/>
            <a:ext cx="3287729" cy="2697756"/>
            <a:chOff x="2656100" y="238100"/>
            <a:chExt cx="2522425" cy="2069625"/>
          </a:xfrm>
        </p:grpSpPr>
        <p:sp>
          <p:nvSpPr>
            <p:cNvPr id="102" name="Google Shape;102;p16"/>
            <p:cNvSpPr/>
            <p:nvPr/>
          </p:nvSpPr>
          <p:spPr>
            <a:xfrm>
              <a:off x="2741600" y="433500"/>
              <a:ext cx="2436925" cy="1874225"/>
            </a:xfrm>
            <a:custGeom>
              <a:rect b="b" l="l" r="r" t="t"/>
              <a:pathLst>
                <a:path extrusionOk="0" h="74969" w="97477">
                  <a:moveTo>
                    <a:pt x="59177" y="0"/>
                  </a:moveTo>
                  <a:cubicBezTo>
                    <a:pt x="58876" y="0"/>
                    <a:pt x="58575" y="6"/>
                    <a:pt x="58272" y="16"/>
                  </a:cubicBezTo>
                  <a:cubicBezTo>
                    <a:pt x="51045" y="271"/>
                    <a:pt x="44638" y="3533"/>
                    <a:pt x="40196" y="8551"/>
                  </a:cubicBezTo>
                  <a:cubicBezTo>
                    <a:pt x="37603" y="5111"/>
                    <a:pt x="33487" y="2901"/>
                    <a:pt x="28889" y="2901"/>
                  </a:cubicBezTo>
                  <a:cubicBezTo>
                    <a:pt x="28721" y="2901"/>
                    <a:pt x="28552" y="2904"/>
                    <a:pt x="28383" y="2910"/>
                  </a:cubicBezTo>
                  <a:cubicBezTo>
                    <a:pt x="20566" y="3185"/>
                    <a:pt x="14451" y="9745"/>
                    <a:pt x="14726" y="17563"/>
                  </a:cubicBezTo>
                  <a:cubicBezTo>
                    <a:pt x="14762" y="18581"/>
                    <a:pt x="14908" y="19593"/>
                    <a:pt x="15161" y="20580"/>
                  </a:cubicBezTo>
                  <a:cubicBezTo>
                    <a:pt x="6312" y="23205"/>
                    <a:pt x="1" y="31548"/>
                    <a:pt x="341" y="41201"/>
                  </a:cubicBezTo>
                  <a:cubicBezTo>
                    <a:pt x="716" y="51875"/>
                    <a:pt x="9090" y="60377"/>
                    <a:pt x="19500" y="61157"/>
                  </a:cubicBezTo>
                  <a:cubicBezTo>
                    <a:pt x="20924" y="68698"/>
                    <a:pt x="27550" y="74325"/>
                    <a:pt x="35399" y="74325"/>
                  </a:cubicBezTo>
                  <a:cubicBezTo>
                    <a:pt x="35591" y="74325"/>
                    <a:pt x="35785" y="74322"/>
                    <a:pt x="35979" y="74315"/>
                  </a:cubicBezTo>
                  <a:cubicBezTo>
                    <a:pt x="39036" y="74207"/>
                    <a:pt x="41864" y="73258"/>
                    <a:pt x="44251" y="71701"/>
                  </a:cubicBezTo>
                  <a:cubicBezTo>
                    <a:pt x="48158" y="73785"/>
                    <a:pt x="52607" y="74969"/>
                    <a:pt x="57317" y="74969"/>
                  </a:cubicBezTo>
                  <a:cubicBezTo>
                    <a:pt x="57647" y="74969"/>
                    <a:pt x="57978" y="74963"/>
                    <a:pt x="58310" y="74951"/>
                  </a:cubicBezTo>
                  <a:cubicBezTo>
                    <a:pt x="68711" y="74586"/>
                    <a:pt x="77572" y="68556"/>
                    <a:pt x="82049" y="59935"/>
                  </a:cubicBezTo>
                  <a:cubicBezTo>
                    <a:pt x="82223" y="59948"/>
                    <a:pt x="82398" y="59955"/>
                    <a:pt x="82573" y="59955"/>
                  </a:cubicBezTo>
                  <a:cubicBezTo>
                    <a:pt x="82652" y="59955"/>
                    <a:pt x="82731" y="59954"/>
                    <a:pt x="82810" y="59951"/>
                  </a:cubicBezTo>
                  <a:cubicBezTo>
                    <a:pt x="86712" y="59814"/>
                    <a:pt x="89764" y="56540"/>
                    <a:pt x="89627" y="52638"/>
                  </a:cubicBezTo>
                  <a:cubicBezTo>
                    <a:pt x="89615" y="52349"/>
                    <a:pt x="89585" y="52060"/>
                    <a:pt x="89538" y="51775"/>
                  </a:cubicBezTo>
                  <a:cubicBezTo>
                    <a:pt x="94299" y="49310"/>
                    <a:pt x="97477" y="44262"/>
                    <a:pt x="97276" y="38547"/>
                  </a:cubicBezTo>
                  <a:cubicBezTo>
                    <a:pt x="97021" y="31327"/>
                    <a:pt x="91465" y="25547"/>
                    <a:pt x="84482" y="24810"/>
                  </a:cubicBezTo>
                  <a:cubicBezTo>
                    <a:pt x="84479" y="24687"/>
                    <a:pt x="84482" y="24567"/>
                    <a:pt x="84478" y="24442"/>
                  </a:cubicBezTo>
                  <a:cubicBezTo>
                    <a:pt x="83997" y="10763"/>
                    <a:pt x="72756" y="0"/>
                    <a:pt x="591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2722225" y="307475"/>
              <a:ext cx="2436900" cy="1874250"/>
            </a:xfrm>
            <a:custGeom>
              <a:rect b="b" l="l" r="r" t="t"/>
              <a:pathLst>
                <a:path extrusionOk="0" h="74970" w="97476">
                  <a:moveTo>
                    <a:pt x="59177" y="1"/>
                  </a:moveTo>
                  <a:cubicBezTo>
                    <a:pt x="58876" y="1"/>
                    <a:pt x="58574" y="6"/>
                    <a:pt x="58271" y="17"/>
                  </a:cubicBezTo>
                  <a:cubicBezTo>
                    <a:pt x="51044" y="270"/>
                    <a:pt x="44637" y="3532"/>
                    <a:pt x="40196" y="8551"/>
                  </a:cubicBezTo>
                  <a:cubicBezTo>
                    <a:pt x="37602" y="5111"/>
                    <a:pt x="33487" y="2902"/>
                    <a:pt x="28890" y="2902"/>
                  </a:cubicBezTo>
                  <a:cubicBezTo>
                    <a:pt x="28721" y="2902"/>
                    <a:pt x="28552" y="2905"/>
                    <a:pt x="28383" y="2911"/>
                  </a:cubicBezTo>
                  <a:cubicBezTo>
                    <a:pt x="20564" y="3185"/>
                    <a:pt x="14450" y="9745"/>
                    <a:pt x="14726" y="17562"/>
                  </a:cubicBezTo>
                  <a:cubicBezTo>
                    <a:pt x="14762" y="18581"/>
                    <a:pt x="14908" y="19592"/>
                    <a:pt x="15161" y="20581"/>
                  </a:cubicBezTo>
                  <a:cubicBezTo>
                    <a:pt x="6311" y="23206"/>
                    <a:pt x="1" y="31549"/>
                    <a:pt x="340" y="41200"/>
                  </a:cubicBezTo>
                  <a:cubicBezTo>
                    <a:pt x="715" y="51874"/>
                    <a:pt x="9090" y="60376"/>
                    <a:pt x="19498" y="61157"/>
                  </a:cubicBezTo>
                  <a:cubicBezTo>
                    <a:pt x="20924" y="68699"/>
                    <a:pt x="27550" y="74324"/>
                    <a:pt x="35398" y="74324"/>
                  </a:cubicBezTo>
                  <a:cubicBezTo>
                    <a:pt x="35591" y="74324"/>
                    <a:pt x="35785" y="74321"/>
                    <a:pt x="35979" y="74314"/>
                  </a:cubicBezTo>
                  <a:cubicBezTo>
                    <a:pt x="39035" y="74208"/>
                    <a:pt x="41864" y="73259"/>
                    <a:pt x="44250" y="71700"/>
                  </a:cubicBezTo>
                  <a:cubicBezTo>
                    <a:pt x="48159" y="73786"/>
                    <a:pt x="52611" y="74969"/>
                    <a:pt x="57322" y="74969"/>
                  </a:cubicBezTo>
                  <a:cubicBezTo>
                    <a:pt x="57650" y="74969"/>
                    <a:pt x="57980" y="74964"/>
                    <a:pt x="58310" y="74952"/>
                  </a:cubicBezTo>
                  <a:cubicBezTo>
                    <a:pt x="68711" y="74586"/>
                    <a:pt x="77572" y="68557"/>
                    <a:pt x="82048" y="59935"/>
                  </a:cubicBezTo>
                  <a:cubicBezTo>
                    <a:pt x="82227" y="59948"/>
                    <a:pt x="82408" y="59955"/>
                    <a:pt x="82588" y="59955"/>
                  </a:cubicBezTo>
                  <a:cubicBezTo>
                    <a:pt x="82662" y="59955"/>
                    <a:pt x="82736" y="59954"/>
                    <a:pt x="82810" y="59951"/>
                  </a:cubicBezTo>
                  <a:cubicBezTo>
                    <a:pt x="86712" y="59814"/>
                    <a:pt x="89764" y="56539"/>
                    <a:pt x="89627" y="52637"/>
                  </a:cubicBezTo>
                  <a:cubicBezTo>
                    <a:pt x="89615" y="52348"/>
                    <a:pt x="89585" y="52061"/>
                    <a:pt x="89538" y="51775"/>
                  </a:cubicBezTo>
                  <a:cubicBezTo>
                    <a:pt x="94300" y="49310"/>
                    <a:pt x="97475" y="44261"/>
                    <a:pt x="97275" y="38547"/>
                  </a:cubicBezTo>
                  <a:cubicBezTo>
                    <a:pt x="97021" y="31327"/>
                    <a:pt x="91464" y="25546"/>
                    <a:pt x="84481" y="24811"/>
                  </a:cubicBezTo>
                  <a:cubicBezTo>
                    <a:pt x="84479" y="24687"/>
                    <a:pt x="84481" y="24566"/>
                    <a:pt x="84477" y="24443"/>
                  </a:cubicBezTo>
                  <a:cubicBezTo>
                    <a:pt x="83996" y="10765"/>
                    <a:pt x="72756" y="1"/>
                    <a:pt x="59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2672500" y="259025"/>
              <a:ext cx="2436900" cy="1874225"/>
            </a:xfrm>
            <a:custGeom>
              <a:rect b="b" l="l" r="r" t="t"/>
              <a:pathLst>
                <a:path extrusionOk="0" h="74969" w="97476">
                  <a:moveTo>
                    <a:pt x="59177" y="0"/>
                  </a:moveTo>
                  <a:cubicBezTo>
                    <a:pt x="58876" y="0"/>
                    <a:pt x="58574" y="5"/>
                    <a:pt x="58270" y="16"/>
                  </a:cubicBezTo>
                  <a:cubicBezTo>
                    <a:pt x="51044" y="270"/>
                    <a:pt x="44637" y="3531"/>
                    <a:pt x="40196" y="8550"/>
                  </a:cubicBezTo>
                  <a:cubicBezTo>
                    <a:pt x="37601" y="5109"/>
                    <a:pt x="33485" y="2900"/>
                    <a:pt x="28886" y="2900"/>
                  </a:cubicBezTo>
                  <a:cubicBezTo>
                    <a:pt x="28719" y="2900"/>
                    <a:pt x="28551" y="2903"/>
                    <a:pt x="28382" y="2909"/>
                  </a:cubicBezTo>
                  <a:cubicBezTo>
                    <a:pt x="20564" y="3183"/>
                    <a:pt x="14450" y="9744"/>
                    <a:pt x="14725" y="17562"/>
                  </a:cubicBezTo>
                  <a:cubicBezTo>
                    <a:pt x="14762" y="18580"/>
                    <a:pt x="14908" y="19592"/>
                    <a:pt x="15160" y="20580"/>
                  </a:cubicBezTo>
                  <a:cubicBezTo>
                    <a:pt x="6311" y="23204"/>
                    <a:pt x="0" y="31548"/>
                    <a:pt x="340" y="41200"/>
                  </a:cubicBezTo>
                  <a:cubicBezTo>
                    <a:pt x="715" y="51873"/>
                    <a:pt x="9090" y="60375"/>
                    <a:pt x="19498" y="61156"/>
                  </a:cubicBezTo>
                  <a:cubicBezTo>
                    <a:pt x="20923" y="68698"/>
                    <a:pt x="27550" y="74323"/>
                    <a:pt x="35398" y="74323"/>
                  </a:cubicBezTo>
                  <a:cubicBezTo>
                    <a:pt x="35591" y="74323"/>
                    <a:pt x="35784" y="74320"/>
                    <a:pt x="35978" y="74313"/>
                  </a:cubicBezTo>
                  <a:cubicBezTo>
                    <a:pt x="39035" y="74206"/>
                    <a:pt x="41863" y="73257"/>
                    <a:pt x="44250" y="71699"/>
                  </a:cubicBezTo>
                  <a:cubicBezTo>
                    <a:pt x="48159" y="73785"/>
                    <a:pt x="52610" y="74968"/>
                    <a:pt x="57321" y="74968"/>
                  </a:cubicBezTo>
                  <a:cubicBezTo>
                    <a:pt x="57650" y="74968"/>
                    <a:pt x="57979" y="74963"/>
                    <a:pt x="58310" y="74951"/>
                  </a:cubicBezTo>
                  <a:cubicBezTo>
                    <a:pt x="68710" y="74585"/>
                    <a:pt x="77571" y="68556"/>
                    <a:pt x="82047" y="59934"/>
                  </a:cubicBezTo>
                  <a:cubicBezTo>
                    <a:pt x="82224" y="59948"/>
                    <a:pt x="82400" y="59954"/>
                    <a:pt x="82577" y="59954"/>
                  </a:cubicBezTo>
                  <a:cubicBezTo>
                    <a:pt x="82654" y="59954"/>
                    <a:pt x="82732" y="59953"/>
                    <a:pt x="82809" y="59950"/>
                  </a:cubicBezTo>
                  <a:cubicBezTo>
                    <a:pt x="86711" y="59813"/>
                    <a:pt x="89763" y="56538"/>
                    <a:pt x="89626" y="52636"/>
                  </a:cubicBezTo>
                  <a:cubicBezTo>
                    <a:pt x="89614" y="52347"/>
                    <a:pt x="89584" y="52060"/>
                    <a:pt x="89537" y="51774"/>
                  </a:cubicBezTo>
                  <a:cubicBezTo>
                    <a:pt x="94299" y="49310"/>
                    <a:pt x="97475" y="44260"/>
                    <a:pt x="97274" y="38546"/>
                  </a:cubicBezTo>
                  <a:cubicBezTo>
                    <a:pt x="97021" y="31326"/>
                    <a:pt x="91464" y="25547"/>
                    <a:pt x="84480" y="24809"/>
                  </a:cubicBezTo>
                  <a:cubicBezTo>
                    <a:pt x="84478" y="24686"/>
                    <a:pt x="84480" y="24565"/>
                    <a:pt x="84477" y="24442"/>
                  </a:cubicBezTo>
                  <a:cubicBezTo>
                    <a:pt x="83996" y="10764"/>
                    <a:pt x="72756" y="0"/>
                    <a:pt x="59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3597700" y="238100"/>
              <a:ext cx="1084825" cy="408975"/>
            </a:xfrm>
            <a:custGeom>
              <a:rect b="b" l="l" r="r" t="t"/>
              <a:pathLst>
                <a:path extrusionOk="0" h="16359" w="43393">
                  <a:moveTo>
                    <a:pt x="21850" y="1"/>
                  </a:moveTo>
                  <a:cubicBezTo>
                    <a:pt x="21636" y="1"/>
                    <a:pt x="21421" y="3"/>
                    <a:pt x="21205" y="9"/>
                  </a:cubicBezTo>
                  <a:cubicBezTo>
                    <a:pt x="18857" y="58"/>
                    <a:pt x="16546" y="490"/>
                    <a:pt x="14328" y="1262"/>
                  </a:cubicBezTo>
                  <a:cubicBezTo>
                    <a:pt x="11046" y="2409"/>
                    <a:pt x="8023" y="4282"/>
                    <a:pt x="5518" y="6692"/>
                  </a:cubicBezTo>
                  <a:cubicBezTo>
                    <a:pt x="3202" y="8922"/>
                    <a:pt x="676" y="13008"/>
                    <a:pt x="9" y="16320"/>
                  </a:cubicBezTo>
                  <a:lnTo>
                    <a:pt x="9" y="16320"/>
                  </a:lnTo>
                  <a:cubicBezTo>
                    <a:pt x="177" y="15839"/>
                    <a:pt x="3017" y="12139"/>
                    <a:pt x="4305" y="10808"/>
                  </a:cubicBezTo>
                  <a:cubicBezTo>
                    <a:pt x="9100" y="5848"/>
                    <a:pt x="15935" y="2602"/>
                    <a:pt x="22866" y="2602"/>
                  </a:cubicBezTo>
                  <a:cubicBezTo>
                    <a:pt x="23291" y="2602"/>
                    <a:pt x="23716" y="2615"/>
                    <a:pt x="24141" y="2639"/>
                  </a:cubicBezTo>
                  <a:cubicBezTo>
                    <a:pt x="25080" y="2694"/>
                    <a:pt x="26007" y="2780"/>
                    <a:pt x="26915" y="2906"/>
                  </a:cubicBezTo>
                  <a:cubicBezTo>
                    <a:pt x="28728" y="3173"/>
                    <a:pt x="30474" y="3548"/>
                    <a:pt x="32073" y="4073"/>
                  </a:cubicBezTo>
                  <a:cubicBezTo>
                    <a:pt x="33670" y="4605"/>
                    <a:pt x="35150" y="5211"/>
                    <a:pt x="36436" y="5919"/>
                  </a:cubicBezTo>
                  <a:cubicBezTo>
                    <a:pt x="37720" y="6628"/>
                    <a:pt x="38837" y="7391"/>
                    <a:pt x="39748" y="8167"/>
                  </a:cubicBezTo>
                  <a:cubicBezTo>
                    <a:pt x="40654" y="8947"/>
                    <a:pt x="41371" y="9716"/>
                    <a:pt x="41913" y="10396"/>
                  </a:cubicBezTo>
                  <a:cubicBezTo>
                    <a:pt x="42430" y="11092"/>
                    <a:pt x="42811" y="11657"/>
                    <a:pt x="43040" y="12075"/>
                  </a:cubicBezTo>
                  <a:lnTo>
                    <a:pt x="43393" y="12710"/>
                  </a:lnTo>
                  <a:lnTo>
                    <a:pt x="43185" y="12015"/>
                  </a:lnTo>
                  <a:cubicBezTo>
                    <a:pt x="43040" y="11570"/>
                    <a:pt x="42790" y="10902"/>
                    <a:pt x="42374" y="10106"/>
                  </a:cubicBezTo>
                  <a:cubicBezTo>
                    <a:pt x="41939" y="9321"/>
                    <a:pt x="41344" y="8385"/>
                    <a:pt x="40493" y="7437"/>
                  </a:cubicBezTo>
                  <a:cubicBezTo>
                    <a:pt x="39652" y="6484"/>
                    <a:pt x="38580" y="5501"/>
                    <a:pt x="37279" y="4606"/>
                  </a:cubicBezTo>
                  <a:cubicBezTo>
                    <a:pt x="35988" y="3697"/>
                    <a:pt x="34475" y="2870"/>
                    <a:pt x="32796" y="2184"/>
                  </a:cubicBezTo>
                  <a:cubicBezTo>
                    <a:pt x="31034" y="1454"/>
                    <a:pt x="29201" y="903"/>
                    <a:pt x="27329" y="540"/>
                  </a:cubicBezTo>
                  <a:cubicBezTo>
                    <a:pt x="25578" y="201"/>
                    <a:pt x="23736" y="1"/>
                    <a:pt x="21850" y="1"/>
                  </a:cubicBezTo>
                  <a:close/>
                  <a:moveTo>
                    <a:pt x="9" y="16320"/>
                  </a:moveTo>
                  <a:cubicBezTo>
                    <a:pt x="3" y="16337"/>
                    <a:pt x="1" y="16350"/>
                    <a:pt x="1" y="16359"/>
                  </a:cubicBezTo>
                  <a:cubicBezTo>
                    <a:pt x="4" y="16346"/>
                    <a:pt x="6" y="16333"/>
                    <a:pt x="9" y="16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3014775" y="320125"/>
              <a:ext cx="664950" cy="624550"/>
            </a:xfrm>
            <a:custGeom>
              <a:rect b="b" l="l" r="r" t="t"/>
              <a:pathLst>
                <a:path extrusionOk="0" h="24982" w="26598">
                  <a:moveTo>
                    <a:pt x="8516" y="5219"/>
                  </a:moveTo>
                  <a:cubicBezTo>
                    <a:pt x="8516" y="5219"/>
                    <a:pt x="8513" y="5222"/>
                    <a:pt x="8503" y="5230"/>
                  </a:cubicBezTo>
                  <a:lnTo>
                    <a:pt x="8503" y="5230"/>
                  </a:lnTo>
                  <a:lnTo>
                    <a:pt x="8504" y="5229"/>
                  </a:lnTo>
                  <a:lnTo>
                    <a:pt x="8504" y="5229"/>
                  </a:lnTo>
                  <a:cubicBezTo>
                    <a:pt x="8508" y="5226"/>
                    <a:pt x="8516" y="5219"/>
                    <a:pt x="8516" y="5219"/>
                  </a:cubicBezTo>
                  <a:close/>
                  <a:moveTo>
                    <a:pt x="16134" y="18"/>
                  </a:moveTo>
                  <a:cubicBezTo>
                    <a:pt x="15476" y="25"/>
                    <a:pt x="14797" y="1"/>
                    <a:pt x="14114" y="99"/>
                  </a:cubicBezTo>
                  <a:cubicBezTo>
                    <a:pt x="12743" y="225"/>
                    <a:pt x="11339" y="589"/>
                    <a:pt x="9999" y="1176"/>
                  </a:cubicBezTo>
                  <a:cubicBezTo>
                    <a:pt x="9317" y="1449"/>
                    <a:pt x="8675" y="1824"/>
                    <a:pt x="8031" y="2201"/>
                  </a:cubicBezTo>
                  <a:cubicBezTo>
                    <a:pt x="7723" y="2412"/>
                    <a:pt x="7421" y="2634"/>
                    <a:pt x="7116" y="2853"/>
                  </a:cubicBezTo>
                  <a:lnTo>
                    <a:pt x="6887" y="3018"/>
                  </a:lnTo>
                  <a:lnTo>
                    <a:pt x="6830" y="3058"/>
                  </a:lnTo>
                  <a:lnTo>
                    <a:pt x="6802" y="3079"/>
                  </a:lnTo>
                  <a:lnTo>
                    <a:pt x="6731" y="3139"/>
                  </a:lnTo>
                  <a:lnTo>
                    <a:pt x="6635" y="3223"/>
                  </a:lnTo>
                  <a:lnTo>
                    <a:pt x="6248" y="3561"/>
                  </a:lnTo>
                  <a:cubicBezTo>
                    <a:pt x="5749" y="3971"/>
                    <a:pt x="5196" y="4586"/>
                    <a:pt x="4676" y="5139"/>
                  </a:cubicBezTo>
                  <a:cubicBezTo>
                    <a:pt x="4215" y="5716"/>
                    <a:pt x="3745" y="6286"/>
                    <a:pt x="3361" y="6905"/>
                  </a:cubicBezTo>
                  <a:cubicBezTo>
                    <a:pt x="2541" y="8110"/>
                    <a:pt x="1916" y="9405"/>
                    <a:pt x="1428" y="10689"/>
                  </a:cubicBezTo>
                  <a:lnTo>
                    <a:pt x="1079" y="11647"/>
                  </a:lnTo>
                  <a:cubicBezTo>
                    <a:pt x="986" y="11971"/>
                    <a:pt x="893" y="12290"/>
                    <a:pt x="800" y="12608"/>
                  </a:cubicBezTo>
                  <a:lnTo>
                    <a:pt x="668" y="13080"/>
                  </a:lnTo>
                  <a:cubicBezTo>
                    <a:pt x="633" y="13239"/>
                    <a:pt x="598" y="13397"/>
                    <a:pt x="564" y="13554"/>
                  </a:cubicBezTo>
                  <a:cubicBezTo>
                    <a:pt x="496" y="13867"/>
                    <a:pt x="430" y="14178"/>
                    <a:pt x="366" y="14483"/>
                  </a:cubicBezTo>
                  <a:cubicBezTo>
                    <a:pt x="275" y="15101"/>
                    <a:pt x="171" y="15698"/>
                    <a:pt x="119" y="16281"/>
                  </a:cubicBezTo>
                  <a:cubicBezTo>
                    <a:pt x="97" y="16573"/>
                    <a:pt x="76" y="16860"/>
                    <a:pt x="55" y="17142"/>
                  </a:cubicBezTo>
                  <a:cubicBezTo>
                    <a:pt x="29" y="17417"/>
                    <a:pt x="18" y="17692"/>
                    <a:pt x="21" y="17969"/>
                  </a:cubicBezTo>
                  <a:cubicBezTo>
                    <a:pt x="0" y="18948"/>
                    <a:pt x="45" y="19929"/>
                    <a:pt x="156" y="20902"/>
                  </a:cubicBezTo>
                  <a:cubicBezTo>
                    <a:pt x="216" y="21335"/>
                    <a:pt x="265" y="21737"/>
                    <a:pt x="326" y="22108"/>
                  </a:cubicBezTo>
                  <a:cubicBezTo>
                    <a:pt x="404" y="22475"/>
                    <a:pt x="477" y="22812"/>
                    <a:pt x="541" y="23116"/>
                  </a:cubicBezTo>
                  <a:cubicBezTo>
                    <a:pt x="574" y="23266"/>
                    <a:pt x="605" y="23410"/>
                    <a:pt x="634" y="23544"/>
                  </a:cubicBezTo>
                  <a:cubicBezTo>
                    <a:pt x="673" y="23677"/>
                    <a:pt x="709" y="23801"/>
                    <a:pt x="743" y="23916"/>
                  </a:cubicBezTo>
                  <a:lnTo>
                    <a:pt x="920" y="24500"/>
                  </a:lnTo>
                  <a:lnTo>
                    <a:pt x="1073" y="24981"/>
                  </a:lnTo>
                  <a:lnTo>
                    <a:pt x="1073" y="24474"/>
                  </a:lnTo>
                  <a:cubicBezTo>
                    <a:pt x="1077" y="24143"/>
                    <a:pt x="1048" y="23666"/>
                    <a:pt x="1076" y="23058"/>
                  </a:cubicBezTo>
                  <a:cubicBezTo>
                    <a:pt x="1085" y="22756"/>
                    <a:pt x="1096" y="22422"/>
                    <a:pt x="1107" y="22058"/>
                  </a:cubicBezTo>
                  <a:cubicBezTo>
                    <a:pt x="1135" y="21697"/>
                    <a:pt x="1166" y="21306"/>
                    <a:pt x="1200" y="20889"/>
                  </a:cubicBezTo>
                  <a:cubicBezTo>
                    <a:pt x="1279" y="20059"/>
                    <a:pt x="1392" y="19131"/>
                    <a:pt x="1579" y="18137"/>
                  </a:cubicBezTo>
                  <a:cubicBezTo>
                    <a:pt x="1650" y="17637"/>
                    <a:pt x="1795" y="17129"/>
                    <a:pt x="1904" y="16600"/>
                  </a:cubicBezTo>
                  <a:cubicBezTo>
                    <a:pt x="2030" y="16074"/>
                    <a:pt x="2188" y="15538"/>
                    <a:pt x="2342" y="14989"/>
                  </a:cubicBezTo>
                  <a:lnTo>
                    <a:pt x="2616" y="14169"/>
                  </a:lnTo>
                  <a:cubicBezTo>
                    <a:pt x="2661" y="14031"/>
                    <a:pt x="2708" y="13891"/>
                    <a:pt x="2754" y="13752"/>
                  </a:cubicBezTo>
                  <a:lnTo>
                    <a:pt x="2918" y="13340"/>
                  </a:lnTo>
                  <a:lnTo>
                    <a:pt x="3248" y="12503"/>
                  </a:lnTo>
                  <a:lnTo>
                    <a:pt x="3628" y="11677"/>
                  </a:lnTo>
                  <a:lnTo>
                    <a:pt x="3820" y="11258"/>
                  </a:lnTo>
                  <a:lnTo>
                    <a:pt x="4039" y="10852"/>
                  </a:lnTo>
                  <a:cubicBezTo>
                    <a:pt x="4186" y="10581"/>
                    <a:pt x="4327" y="10303"/>
                    <a:pt x="4481" y="10032"/>
                  </a:cubicBezTo>
                  <a:cubicBezTo>
                    <a:pt x="4817" y="9511"/>
                    <a:pt x="5125" y="8961"/>
                    <a:pt x="5506" y="8462"/>
                  </a:cubicBezTo>
                  <a:cubicBezTo>
                    <a:pt x="5852" y="7934"/>
                    <a:pt x="6283" y="7476"/>
                    <a:pt x="6673" y="6981"/>
                  </a:cubicBezTo>
                  <a:cubicBezTo>
                    <a:pt x="7102" y="6552"/>
                    <a:pt x="7453" y="6127"/>
                    <a:pt x="8014" y="5668"/>
                  </a:cubicBezTo>
                  <a:lnTo>
                    <a:pt x="8397" y="5325"/>
                  </a:lnTo>
                  <a:lnTo>
                    <a:pt x="8483" y="5249"/>
                  </a:lnTo>
                  <a:lnTo>
                    <a:pt x="8483" y="5249"/>
                  </a:lnTo>
                  <a:lnTo>
                    <a:pt x="8495" y="5241"/>
                  </a:lnTo>
                  <a:lnTo>
                    <a:pt x="8541" y="5207"/>
                  </a:lnTo>
                  <a:lnTo>
                    <a:pt x="8726" y="5071"/>
                  </a:lnTo>
                  <a:lnTo>
                    <a:pt x="9467" y="4527"/>
                  </a:lnTo>
                  <a:cubicBezTo>
                    <a:pt x="9998" y="4223"/>
                    <a:pt x="10503" y="3874"/>
                    <a:pt x="11063" y="3637"/>
                  </a:cubicBezTo>
                  <a:lnTo>
                    <a:pt x="11471" y="3439"/>
                  </a:lnTo>
                  <a:cubicBezTo>
                    <a:pt x="11606" y="3371"/>
                    <a:pt x="11753" y="3332"/>
                    <a:pt x="11891" y="3274"/>
                  </a:cubicBezTo>
                  <a:cubicBezTo>
                    <a:pt x="12174" y="3170"/>
                    <a:pt x="12450" y="3049"/>
                    <a:pt x="12734" y="2957"/>
                  </a:cubicBezTo>
                  <a:cubicBezTo>
                    <a:pt x="13309" y="2799"/>
                    <a:pt x="13874" y="2621"/>
                    <a:pt x="14451" y="2530"/>
                  </a:cubicBezTo>
                  <a:cubicBezTo>
                    <a:pt x="15022" y="2391"/>
                    <a:pt x="15597" y="2381"/>
                    <a:pt x="16159" y="2303"/>
                  </a:cubicBezTo>
                  <a:lnTo>
                    <a:pt x="16997" y="2285"/>
                  </a:lnTo>
                  <a:cubicBezTo>
                    <a:pt x="17112" y="2284"/>
                    <a:pt x="17225" y="2279"/>
                    <a:pt x="17339" y="2279"/>
                  </a:cubicBezTo>
                  <a:cubicBezTo>
                    <a:pt x="17363" y="2279"/>
                    <a:pt x="17387" y="2279"/>
                    <a:pt x="17411" y="2280"/>
                  </a:cubicBezTo>
                  <a:lnTo>
                    <a:pt x="17818" y="2307"/>
                  </a:lnTo>
                  <a:lnTo>
                    <a:pt x="18620" y="2361"/>
                  </a:lnTo>
                  <a:lnTo>
                    <a:pt x="19392" y="2481"/>
                  </a:lnTo>
                  <a:lnTo>
                    <a:pt x="19772" y="2536"/>
                  </a:lnTo>
                  <a:lnTo>
                    <a:pt x="20138" y="2625"/>
                  </a:lnTo>
                  <a:lnTo>
                    <a:pt x="20853" y="2800"/>
                  </a:lnTo>
                  <a:cubicBezTo>
                    <a:pt x="21316" y="2931"/>
                    <a:pt x="21747" y="3103"/>
                    <a:pt x="22172" y="3239"/>
                  </a:cubicBezTo>
                  <a:lnTo>
                    <a:pt x="23330" y="3760"/>
                  </a:lnTo>
                  <a:cubicBezTo>
                    <a:pt x="23679" y="3956"/>
                    <a:pt x="24003" y="4147"/>
                    <a:pt x="24315" y="4315"/>
                  </a:cubicBezTo>
                  <a:cubicBezTo>
                    <a:pt x="24621" y="4490"/>
                    <a:pt x="24868" y="4689"/>
                    <a:pt x="25115" y="4852"/>
                  </a:cubicBezTo>
                  <a:cubicBezTo>
                    <a:pt x="25609" y="5169"/>
                    <a:pt x="25960" y="5514"/>
                    <a:pt x="26211" y="5714"/>
                  </a:cubicBezTo>
                  <a:lnTo>
                    <a:pt x="26598" y="6029"/>
                  </a:lnTo>
                  <a:cubicBezTo>
                    <a:pt x="26598" y="6029"/>
                    <a:pt x="26503" y="5882"/>
                    <a:pt x="26326" y="5606"/>
                  </a:cubicBezTo>
                  <a:lnTo>
                    <a:pt x="25993" y="5104"/>
                  </a:lnTo>
                  <a:cubicBezTo>
                    <a:pt x="25872" y="4898"/>
                    <a:pt x="25693" y="4691"/>
                    <a:pt x="25487" y="4458"/>
                  </a:cubicBezTo>
                  <a:cubicBezTo>
                    <a:pt x="25279" y="4229"/>
                    <a:pt x="25061" y="3945"/>
                    <a:pt x="24791" y="3683"/>
                  </a:cubicBezTo>
                  <a:cubicBezTo>
                    <a:pt x="24520" y="3425"/>
                    <a:pt x="24213" y="3155"/>
                    <a:pt x="23887" y="2861"/>
                  </a:cubicBezTo>
                  <a:cubicBezTo>
                    <a:pt x="23540" y="2598"/>
                    <a:pt x="23157" y="2334"/>
                    <a:pt x="22754" y="2045"/>
                  </a:cubicBezTo>
                  <a:cubicBezTo>
                    <a:pt x="22328" y="1804"/>
                    <a:pt x="21879" y="1538"/>
                    <a:pt x="21392" y="1299"/>
                  </a:cubicBezTo>
                  <a:lnTo>
                    <a:pt x="20627" y="974"/>
                  </a:lnTo>
                  <a:lnTo>
                    <a:pt x="20230" y="811"/>
                  </a:lnTo>
                  <a:lnTo>
                    <a:pt x="19815" y="681"/>
                  </a:lnTo>
                  <a:lnTo>
                    <a:pt x="18955" y="422"/>
                  </a:lnTo>
                  <a:cubicBezTo>
                    <a:pt x="18660" y="356"/>
                    <a:pt x="18357" y="301"/>
                    <a:pt x="18050" y="240"/>
                  </a:cubicBezTo>
                  <a:lnTo>
                    <a:pt x="17584" y="150"/>
                  </a:lnTo>
                  <a:cubicBezTo>
                    <a:pt x="17427" y="129"/>
                    <a:pt x="17268" y="118"/>
                    <a:pt x="17109" y="103"/>
                  </a:cubicBezTo>
                  <a:lnTo>
                    <a:pt x="1613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2656100" y="780625"/>
              <a:ext cx="369675" cy="592725"/>
            </a:xfrm>
            <a:custGeom>
              <a:rect b="b" l="l" r="r" t="t"/>
              <a:pathLst>
                <a:path extrusionOk="0" h="23709" w="14787">
                  <a:moveTo>
                    <a:pt x="13900" y="1"/>
                  </a:moveTo>
                  <a:cubicBezTo>
                    <a:pt x="13763" y="1"/>
                    <a:pt x="13613" y="5"/>
                    <a:pt x="13450" y="19"/>
                  </a:cubicBezTo>
                  <a:cubicBezTo>
                    <a:pt x="12930" y="51"/>
                    <a:pt x="12414" y="128"/>
                    <a:pt x="11909" y="253"/>
                  </a:cubicBezTo>
                  <a:cubicBezTo>
                    <a:pt x="11249" y="417"/>
                    <a:pt x="10604" y="640"/>
                    <a:pt x="9984" y="920"/>
                  </a:cubicBezTo>
                  <a:cubicBezTo>
                    <a:pt x="9640" y="1068"/>
                    <a:pt x="9297" y="1251"/>
                    <a:pt x="8942" y="1442"/>
                  </a:cubicBezTo>
                  <a:cubicBezTo>
                    <a:pt x="8848" y="1495"/>
                    <a:pt x="8780" y="1526"/>
                    <a:pt x="8662" y="1602"/>
                  </a:cubicBezTo>
                  <a:lnTo>
                    <a:pt x="8412" y="1754"/>
                  </a:lnTo>
                  <a:cubicBezTo>
                    <a:pt x="8242" y="1861"/>
                    <a:pt x="8077" y="1953"/>
                    <a:pt x="7896" y="2076"/>
                  </a:cubicBezTo>
                  <a:cubicBezTo>
                    <a:pt x="7142" y="2579"/>
                    <a:pt x="6429" y="3141"/>
                    <a:pt x="5766" y="3759"/>
                  </a:cubicBezTo>
                  <a:cubicBezTo>
                    <a:pt x="5055" y="4416"/>
                    <a:pt x="4403" y="5134"/>
                    <a:pt x="3822" y="5907"/>
                  </a:cubicBezTo>
                  <a:cubicBezTo>
                    <a:pt x="3220" y="6692"/>
                    <a:pt x="2686" y="7547"/>
                    <a:pt x="2213" y="8432"/>
                  </a:cubicBezTo>
                  <a:cubicBezTo>
                    <a:pt x="1754" y="9325"/>
                    <a:pt x="1353" y="10247"/>
                    <a:pt x="1048" y="11183"/>
                  </a:cubicBezTo>
                  <a:cubicBezTo>
                    <a:pt x="973" y="11425"/>
                    <a:pt x="900" y="11636"/>
                    <a:pt x="823" y="11900"/>
                  </a:cubicBezTo>
                  <a:cubicBezTo>
                    <a:pt x="765" y="12123"/>
                    <a:pt x="707" y="12345"/>
                    <a:pt x="650" y="12567"/>
                  </a:cubicBezTo>
                  <a:cubicBezTo>
                    <a:pt x="594" y="12806"/>
                    <a:pt x="539" y="13044"/>
                    <a:pt x="484" y="13281"/>
                  </a:cubicBezTo>
                  <a:cubicBezTo>
                    <a:pt x="436" y="13513"/>
                    <a:pt x="398" y="13744"/>
                    <a:pt x="357" y="13972"/>
                  </a:cubicBezTo>
                  <a:cubicBezTo>
                    <a:pt x="79" y="15623"/>
                    <a:pt x="1" y="17302"/>
                    <a:pt x="123" y="18973"/>
                  </a:cubicBezTo>
                  <a:cubicBezTo>
                    <a:pt x="203" y="20137"/>
                    <a:pt x="376" y="21293"/>
                    <a:pt x="643" y="22429"/>
                  </a:cubicBezTo>
                  <a:cubicBezTo>
                    <a:pt x="731" y="22840"/>
                    <a:pt x="829" y="23158"/>
                    <a:pt x="888" y="23375"/>
                  </a:cubicBezTo>
                  <a:cubicBezTo>
                    <a:pt x="953" y="23592"/>
                    <a:pt x="988" y="23708"/>
                    <a:pt x="988" y="23708"/>
                  </a:cubicBezTo>
                  <a:cubicBezTo>
                    <a:pt x="988" y="23708"/>
                    <a:pt x="1007" y="23588"/>
                    <a:pt x="1044" y="23366"/>
                  </a:cubicBezTo>
                  <a:cubicBezTo>
                    <a:pt x="1071" y="23143"/>
                    <a:pt x="1132" y="22817"/>
                    <a:pt x="1182" y="22405"/>
                  </a:cubicBezTo>
                  <a:cubicBezTo>
                    <a:pt x="1243" y="21995"/>
                    <a:pt x="1315" y="21499"/>
                    <a:pt x="1397" y="20929"/>
                  </a:cubicBezTo>
                  <a:cubicBezTo>
                    <a:pt x="1482" y="20364"/>
                    <a:pt x="1574" y="19729"/>
                    <a:pt x="1695" y="19046"/>
                  </a:cubicBezTo>
                  <a:cubicBezTo>
                    <a:pt x="1922" y="17678"/>
                    <a:pt x="2243" y="16115"/>
                    <a:pt x="2704" y="14503"/>
                  </a:cubicBezTo>
                  <a:lnTo>
                    <a:pt x="2887" y="13899"/>
                  </a:lnTo>
                  <a:lnTo>
                    <a:pt x="3078" y="13309"/>
                  </a:lnTo>
                  <a:cubicBezTo>
                    <a:pt x="3153" y="13096"/>
                    <a:pt x="3229" y="12882"/>
                    <a:pt x="3306" y="12667"/>
                  </a:cubicBezTo>
                  <a:cubicBezTo>
                    <a:pt x="3379" y="12470"/>
                    <a:pt x="3453" y="12273"/>
                    <a:pt x="3527" y="12075"/>
                  </a:cubicBezTo>
                  <a:cubicBezTo>
                    <a:pt x="3849" y="11271"/>
                    <a:pt x="4204" y="10466"/>
                    <a:pt x="4618" y="9692"/>
                  </a:cubicBezTo>
                  <a:cubicBezTo>
                    <a:pt x="5017" y="8913"/>
                    <a:pt x="5475" y="8164"/>
                    <a:pt x="5955" y="7447"/>
                  </a:cubicBezTo>
                  <a:cubicBezTo>
                    <a:pt x="6197" y="7090"/>
                    <a:pt x="6451" y="6746"/>
                    <a:pt x="6701" y="6403"/>
                  </a:cubicBezTo>
                  <a:cubicBezTo>
                    <a:pt x="6964" y="6070"/>
                    <a:pt x="7225" y="5743"/>
                    <a:pt x="7493" y="5427"/>
                  </a:cubicBezTo>
                  <a:cubicBezTo>
                    <a:pt x="8030" y="4806"/>
                    <a:pt x="8594" y="4207"/>
                    <a:pt x="9127" y="3700"/>
                  </a:cubicBezTo>
                  <a:cubicBezTo>
                    <a:pt x="9258" y="3567"/>
                    <a:pt x="9421" y="3431"/>
                    <a:pt x="9564" y="3299"/>
                  </a:cubicBezTo>
                  <a:lnTo>
                    <a:pt x="9972" y="2934"/>
                  </a:lnTo>
                  <a:cubicBezTo>
                    <a:pt x="10243" y="2695"/>
                    <a:pt x="10515" y="2475"/>
                    <a:pt x="10781" y="2268"/>
                  </a:cubicBezTo>
                  <a:cubicBezTo>
                    <a:pt x="11843" y="1443"/>
                    <a:pt x="12836" y="877"/>
                    <a:pt x="13579" y="539"/>
                  </a:cubicBezTo>
                  <a:cubicBezTo>
                    <a:pt x="13951" y="376"/>
                    <a:pt x="14248" y="247"/>
                    <a:pt x="14460" y="174"/>
                  </a:cubicBezTo>
                  <a:lnTo>
                    <a:pt x="14786" y="54"/>
                  </a:lnTo>
                  <a:lnTo>
                    <a:pt x="14442" y="19"/>
                  </a:lnTo>
                  <a:cubicBezTo>
                    <a:pt x="14303" y="13"/>
                    <a:pt x="14120" y="1"/>
                    <a:pt x="139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4518425" y="1577300"/>
              <a:ext cx="271150" cy="503975"/>
            </a:xfrm>
            <a:custGeom>
              <a:rect b="b" l="l" r="r" t="t"/>
              <a:pathLst>
                <a:path extrusionOk="0" h="20159" w="10846">
                  <a:moveTo>
                    <a:pt x="9545" y="1"/>
                  </a:moveTo>
                  <a:cubicBezTo>
                    <a:pt x="9545" y="1"/>
                    <a:pt x="9538" y="98"/>
                    <a:pt x="9524" y="283"/>
                  </a:cubicBezTo>
                  <a:cubicBezTo>
                    <a:pt x="9517" y="465"/>
                    <a:pt x="9491" y="734"/>
                    <a:pt x="9478" y="1071"/>
                  </a:cubicBezTo>
                  <a:cubicBezTo>
                    <a:pt x="9459" y="1407"/>
                    <a:pt x="9435" y="1816"/>
                    <a:pt x="9407" y="2283"/>
                  </a:cubicBezTo>
                  <a:cubicBezTo>
                    <a:pt x="9377" y="2748"/>
                    <a:pt x="9347" y="3269"/>
                    <a:pt x="9297" y="3832"/>
                  </a:cubicBezTo>
                  <a:cubicBezTo>
                    <a:pt x="9207" y="4958"/>
                    <a:pt x="9056" y="6249"/>
                    <a:pt x="8795" y="7588"/>
                  </a:cubicBezTo>
                  <a:cubicBezTo>
                    <a:pt x="8759" y="7755"/>
                    <a:pt x="8724" y="7923"/>
                    <a:pt x="8688" y="8092"/>
                  </a:cubicBezTo>
                  <a:cubicBezTo>
                    <a:pt x="8651" y="8255"/>
                    <a:pt x="8613" y="8418"/>
                    <a:pt x="8575" y="8583"/>
                  </a:cubicBezTo>
                  <a:cubicBezTo>
                    <a:pt x="8529" y="8762"/>
                    <a:pt x="8482" y="8941"/>
                    <a:pt x="8435" y="9120"/>
                  </a:cubicBezTo>
                  <a:lnTo>
                    <a:pt x="8297" y="9616"/>
                  </a:lnTo>
                  <a:cubicBezTo>
                    <a:pt x="8092" y="10291"/>
                    <a:pt x="7860" y="10969"/>
                    <a:pt x="7578" y="11624"/>
                  </a:cubicBezTo>
                  <a:cubicBezTo>
                    <a:pt x="7308" y="12285"/>
                    <a:pt x="6988" y="12924"/>
                    <a:pt x="6650" y="13540"/>
                  </a:cubicBezTo>
                  <a:cubicBezTo>
                    <a:pt x="6477" y="13846"/>
                    <a:pt x="6297" y="14144"/>
                    <a:pt x="6117" y="14439"/>
                  </a:cubicBezTo>
                  <a:cubicBezTo>
                    <a:pt x="5926" y="14727"/>
                    <a:pt x="5738" y="15011"/>
                    <a:pt x="5541" y="15286"/>
                  </a:cubicBezTo>
                  <a:cubicBezTo>
                    <a:pt x="5151" y="15828"/>
                    <a:pt x="4733" y="16353"/>
                    <a:pt x="4337" y="16801"/>
                  </a:cubicBezTo>
                  <a:cubicBezTo>
                    <a:pt x="4239" y="16918"/>
                    <a:pt x="4117" y="17040"/>
                    <a:pt x="4011" y="17157"/>
                  </a:cubicBezTo>
                  <a:lnTo>
                    <a:pt x="3706" y="17482"/>
                  </a:lnTo>
                  <a:cubicBezTo>
                    <a:pt x="3500" y="17695"/>
                    <a:pt x="3295" y="17892"/>
                    <a:pt x="3094" y="18078"/>
                  </a:cubicBezTo>
                  <a:cubicBezTo>
                    <a:pt x="2291" y="18821"/>
                    <a:pt x="1524" y="19349"/>
                    <a:pt x="946" y="19675"/>
                  </a:cubicBezTo>
                  <a:cubicBezTo>
                    <a:pt x="655" y="19834"/>
                    <a:pt x="422" y="19960"/>
                    <a:pt x="256" y="20034"/>
                  </a:cubicBezTo>
                  <a:lnTo>
                    <a:pt x="0" y="20153"/>
                  </a:lnTo>
                  <a:lnTo>
                    <a:pt x="281" y="20158"/>
                  </a:lnTo>
                  <a:cubicBezTo>
                    <a:pt x="464" y="20151"/>
                    <a:pt x="743" y="20147"/>
                    <a:pt x="1086" y="20089"/>
                  </a:cubicBezTo>
                  <a:cubicBezTo>
                    <a:pt x="1504" y="20026"/>
                    <a:pt x="1917" y="19927"/>
                    <a:pt x="2319" y="19790"/>
                  </a:cubicBezTo>
                  <a:cubicBezTo>
                    <a:pt x="2844" y="19611"/>
                    <a:pt x="3350" y="19385"/>
                    <a:pt x="3834" y="19115"/>
                  </a:cubicBezTo>
                  <a:cubicBezTo>
                    <a:pt x="4103" y="18970"/>
                    <a:pt x="4369" y="18799"/>
                    <a:pt x="4643" y="18619"/>
                  </a:cubicBezTo>
                  <a:cubicBezTo>
                    <a:pt x="4716" y="18568"/>
                    <a:pt x="4771" y="18539"/>
                    <a:pt x="4860" y="18470"/>
                  </a:cubicBezTo>
                  <a:lnTo>
                    <a:pt x="5052" y="18328"/>
                  </a:lnTo>
                  <a:cubicBezTo>
                    <a:pt x="5182" y="18230"/>
                    <a:pt x="5310" y="18144"/>
                    <a:pt x="5448" y="18032"/>
                  </a:cubicBezTo>
                  <a:cubicBezTo>
                    <a:pt x="6026" y="17572"/>
                    <a:pt x="6565" y="17064"/>
                    <a:pt x="7060" y="16518"/>
                  </a:cubicBezTo>
                  <a:cubicBezTo>
                    <a:pt x="7591" y="15936"/>
                    <a:pt x="8069" y="15308"/>
                    <a:pt x="8487" y="14640"/>
                  </a:cubicBezTo>
                  <a:cubicBezTo>
                    <a:pt x="8921" y="13962"/>
                    <a:pt x="9294" y="13230"/>
                    <a:pt x="9616" y="12480"/>
                  </a:cubicBezTo>
                  <a:cubicBezTo>
                    <a:pt x="9926" y="11723"/>
                    <a:pt x="10187" y="10947"/>
                    <a:pt x="10369" y="10166"/>
                  </a:cubicBezTo>
                  <a:cubicBezTo>
                    <a:pt x="10414" y="9964"/>
                    <a:pt x="10458" y="9789"/>
                    <a:pt x="10502" y="9569"/>
                  </a:cubicBezTo>
                  <a:cubicBezTo>
                    <a:pt x="10534" y="9383"/>
                    <a:pt x="10565" y="9199"/>
                    <a:pt x="10596" y="9017"/>
                  </a:cubicBezTo>
                  <a:cubicBezTo>
                    <a:pt x="10625" y="8818"/>
                    <a:pt x="10653" y="8620"/>
                    <a:pt x="10681" y="8425"/>
                  </a:cubicBezTo>
                  <a:cubicBezTo>
                    <a:pt x="10704" y="8234"/>
                    <a:pt x="10718" y="8044"/>
                    <a:pt x="10737" y="7855"/>
                  </a:cubicBezTo>
                  <a:cubicBezTo>
                    <a:pt x="10845" y="6496"/>
                    <a:pt x="10793" y="5128"/>
                    <a:pt x="10577" y="3782"/>
                  </a:cubicBezTo>
                  <a:cubicBezTo>
                    <a:pt x="10431" y="2843"/>
                    <a:pt x="10210" y="1918"/>
                    <a:pt x="9914" y="1014"/>
                  </a:cubicBezTo>
                  <a:cubicBezTo>
                    <a:pt x="9814" y="688"/>
                    <a:pt x="9712" y="436"/>
                    <a:pt x="9650" y="263"/>
                  </a:cubicBezTo>
                  <a:lnTo>
                    <a:pt x="95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152075" y="1665350"/>
              <a:ext cx="650100" cy="449100"/>
            </a:xfrm>
            <a:custGeom>
              <a:rect b="b" l="l" r="r" t="t"/>
              <a:pathLst>
                <a:path extrusionOk="0" h="17964" w="26004">
                  <a:moveTo>
                    <a:pt x="854" y="1"/>
                  </a:moveTo>
                  <a:lnTo>
                    <a:pt x="699" y="391"/>
                  </a:lnTo>
                  <a:cubicBezTo>
                    <a:pt x="652" y="519"/>
                    <a:pt x="588" y="674"/>
                    <a:pt x="525" y="862"/>
                  </a:cubicBezTo>
                  <a:cubicBezTo>
                    <a:pt x="466" y="1053"/>
                    <a:pt x="404" y="1275"/>
                    <a:pt x="338" y="1530"/>
                  </a:cubicBezTo>
                  <a:cubicBezTo>
                    <a:pt x="190" y="2142"/>
                    <a:pt x="92" y="2764"/>
                    <a:pt x="45" y="3391"/>
                  </a:cubicBezTo>
                  <a:cubicBezTo>
                    <a:pt x="7" y="4120"/>
                    <a:pt x="1" y="4959"/>
                    <a:pt x="138" y="5861"/>
                  </a:cubicBezTo>
                  <a:cubicBezTo>
                    <a:pt x="268" y="6764"/>
                    <a:pt x="487" y="7742"/>
                    <a:pt x="872" y="8728"/>
                  </a:cubicBezTo>
                  <a:cubicBezTo>
                    <a:pt x="1271" y="9771"/>
                    <a:pt x="1795" y="10761"/>
                    <a:pt x="2431" y="11679"/>
                  </a:cubicBezTo>
                  <a:cubicBezTo>
                    <a:pt x="2757" y="12164"/>
                    <a:pt x="3134" y="12627"/>
                    <a:pt x="3541" y="13075"/>
                  </a:cubicBezTo>
                  <a:lnTo>
                    <a:pt x="3852" y="13406"/>
                  </a:lnTo>
                  <a:lnTo>
                    <a:pt x="4009" y="13573"/>
                  </a:lnTo>
                  <a:lnTo>
                    <a:pt x="4192" y="13745"/>
                  </a:lnTo>
                  <a:lnTo>
                    <a:pt x="4502" y="14031"/>
                  </a:lnTo>
                  <a:cubicBezTo>
                    <a:pt x="4607" y="14126"/>
                    <a:pt x="4704" y="14220"/>
                    <a:pt x="4836" y="14323"/>
                  </a:cubicBezTo>
                  <a:cubicBezTo>
                    <a:pt x="5084" y="14519"/>
                    <a:pt x="5336" y="14738"/>
                    <a:pt x="5587" y="14918"/>
                  </a:cubicBezTo>
                  <a:cubicBezTo>
                    <a:pt x="5841" y="15096"/>
                    <a:pt x="6089" y="15284"/>
                    <a:pt x="6353" y="15447"/>
                  </a:cubicBezTo>
                  <a:cubicBezTo>
                    <a:pt x="6878" y="15780"/>
                    <a:pt x="7422" y="16085"/>
                    <a:pt x="7979" y="16362"/>
                  </a:cubicBezTo>
                  <a:cubicBezTo>
                    <a:pt x="9102" y="16896"/>
                    <a:pt x="10279" y="17309"/>
                    <a:pt x="11467" y="17569"/>
                  </a:cubicBezTo>
                  <a:cubicBezTo>
                    <a:pt x="12653" y="17842"/>
                    <a:pt x="13848" y="17961"/>
                    <a:pt x="14998" y="17964"/>
                  </a:cubicBezTo>
                  <a:cubicBezTo>
                    <a:pt x="15026" y="17964"/>
                    <a:pt x="15054" y="17964"/>
                    <a:pt x="15081" y="17964"/>
                  </a:cubicBezTo>
                  <a:cubicBezTo>
                    <a:pt x="16200" y="17964"/>
                    <a:pt x="17286" y="17835"/>
                    <a:pt x="18277" y="17639"/>
                  </a:cubicBezTo>
                  <a:cubicBezTo>
                    <a:pt x="19312" y="17430"/>
                    <a:pt x="20244" y="17125"/>
                    <a:pt x="21081" y="16788"/>
                  </a:cubicBezTo>
                  <a:cubicBezTo>
                    <a:pt x="21837" y="16481"/>
                    <a:pt x="22568" y="16116"/>
                    <a:pt x="23266" y="15695"/>
                  </a:cubicBezTo>
                  <a:cubicBezTo>
                    <a:pt x="23888" y="15322"/>
                    <a:pt x="24393" y="14945"/>
                    <a:pt x="24800" y="14631"/>
                  </a:cubicBezTo>
                  <a:cubicBezTo>
                    <a:pt x="25208" y="14317"/>
                    <a:pt x="25502" y="14040"/>
                    <a:pt x="25703" y="13854"/>
                  </a:cubicBezTo>
                  <a:lnTo>
                    <a:pt x="26004" y="13561"/>
                  </a:lnTo>
                  <a:lnTo>
                    <a:pt x="25620" y="13730"/>
                  </a:lnTo>
                  <a:cubicBezTo>
                    <a:pt x="25374" y="13845"/>
                    <a:pt x="25003" y="13992"/>
                    <a:pt x="24541" y="14185"/>
                  </a:cubicBezTo>
                  <a:cubicBezTo>
                    <a:pt x="23608" y="14548"/>
                    <a:pt x="22270" y="15023"/>
                    <a:pt x="20641" y="15348"/>
                  </a:cubicBezTo>
                  <a:cubicBezTo>
                    <a:pt x="19829" y="15510"/>
                    <a:pt x="18941" y="15646"/>
                    <a:pt x="18017" y="15701"/>
                  </a:cubicBezTo>
                  <a:cubicBezTo>
                    <a:pt x="17615" y="15726"/>
                    <a:pt x="17212" y="15739"/>
                    <a:pt x="16809" y="15739"/>
                  </a:cubicBezTo>
                  <a:cubicBezTo>
                    <a:pt x="16239" y="15739"/>
                    <a:pt x="15669" y="15714"/>
                    <a:pt x="15100" y="15663"/>
                  </a:cubicBezTo>
                  <a:cubicBezTo>
                    <a:pt x="14098" y="15575"/>
                    <a:pt x="13077" y="15391"/>
                    <a:pt x="12065" y="15122"/>
                  </a:cubicBezTo>
                  <a:cubicBezTo>
                    <a:pt x="11056" y="14846"/>
                    <a:pt x="10054" y="14489"/>
                    <a:pt x="9109" y="14023"/>
                  </a:cubicBezTo>
                  <a:cubicBezTo>
                    <a:pt x="8635" y="13797"/>
                    <a:pt x="8174" y="13545"/>
                    <a:pt x="7726" y="13270"/>
                  </a:cubicBezTo>
                  <a:cubicBezTo>
                    <a:pt x="7502" y="13135"/>
                    <a:pt x="7291" y="12982"/>
                    <a:pt x="7070" y="12844"/>
                  </a:cubicBezTo>
                  <a:cubicBezTo>
                    <a:pt x="6852" y="12701"/>
                    <a:pt x="6670" y="12551"/>
                    <a:pt x="6466" y="12407"/>
                  </a:cubicBezTo>
                  <a:cubicBezTo>
                    <a:pt x="6269" y="12268"/>
                    <a:pt x="6040" y="12054"/>
                    <a:pt x="5830" y="11885"/>
                  </a:cubicBezTo>
                  <a:lnTo>
                    <a:pt x="5699" y="11777"/>
                  </a:lnTo>
                  <a:lnTo>
                    <a:pt x="5560" y="11647"/>
                  </a:lnTo>
                  <a:lnTo>
                    <a:pt x="5282" y="11389"/>
                  </a:lnTo>
                  <a:cubicBezTo>
                    <a:pt x="4923" y="11042"/>
                    <a:pt x="4582" y="10676"/>
                    <a:pt x="4262" y="10294"/>
                  </a:cubicBezTo>
                  <a:cubicBezTo>
                    <a:pt x="3648" y="9556"/>
                    <a:pt x="3107" y="8762"/>
                    <a:pt x="2646" y="7922"/>
                  </a:cubicBezTo>
                  <a:cubicBezTo>
                    <a:pt x="2193" y="7117"/>
                    <a:pt x="1863" y="6299"/>
                    <a:pt x="1599" y="5527"/>
                  </a:cubicBezTo>
                  <a:cubicBezTo>
                    <a:pt x="1324" y="4754"/>
                    <a:pt x="1170" y="4011"/>
                    <a:pt x="1042" y="3345"/>
                  </a:cubicBezTo>
                  <a:cubicBezTo>
                    <a:pt x="936" y="2678"/>
                    <a:pt x="869" y="2078"/>
                    <a:pt x="850" y="1585"/>
                  </a:cubicBezTo>
                  <a:cubicBezTo>
                    <a:pt x="846" y="1340"/>
                    <a:pt x="840" y="1118"/>
                    <a:pt x="830" y="922"/>
                  </a:cubicBezTo>
                  <a:cubicBezTo>
                    <a:pt x="831" y="724"/>
                    <a:pt x="842" y="556"/>
                    <a:pt x="845" y="420"/>
                  </a:cubicBezTo>
                  <a:cubicBezTo>
                    <a:pt x="851" y="146"/>
                    <a:pt x="854" y="1"/>
                    <a:pt x="8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644475" y="874700"/>
              <a:ext cx="503050" cy="678700"/>
            </a:xfrm>
            <a:custGeom>
              <a:rect b="b" l="l" r="r" t="t"/>
              <a:pathLst>
                <a:path extrusionOk="0" h="27148" w="20122">
                  <a:moveTo>
                    <a:pt x="16693" y="10506"/>
                  </a:moveTo>
                  <a:lnTo>
                    <a:pt x="16700" y="10520"/>
                  </a:lnTo>
                  <a:lnTo>
                    <a:pt x="16705" y="10532"/>
                  </a:lnTo>
                  <a:lnTo>
                    <a:pt x="16705" y="10532"/>
                  </a:lnTo>
                  <a:cubicBezTo>
                    <a:pt x="16702" y="10526"/>
                    <a:pt x="16698" y="10517"/>
                    <a:pt x="16693" y="10506"/>
                  </a:cubicBezTo>
                  <a:close/>
                  <a:moveTo>
                    <a:pt x="4501" y="0"/>
                  </a:moveTo>
                  <a:cubicBezTo>
                    <a:pt x="4300" y="0"/>
                    <a:pt x="4104" y="6"/>
                    <a:pt x="3914" y="24"/>
                  </a:cubicBezTo>
                  <a:cubicBezTo>
                    <a:pt x="3501" y="54"/>
                    <a:pt x="3119" y="59"/>
                    <a:pt x="2763" y="110"/>
                  </a:cubicBezTo>
                  <a:lnTo>
                    <a:pt x="1793" y="248"/>
                  </a:lnTo>
                  <a:cubicBezTo>
                    <a:pt x="1501" y="281"/>
                    <a:pt x="1249" y="339"/>
                    <a:pt x="1029" y="390"/>
                  </a:cubicBezTo>
                  <a:lnTo>
                    <a:pt x="468" y="518"/>
                  </a:lnTo>
                  <a:lnTo>
                    <a:pt x="1" y="630"/>
                  </a:lnTo>
                  <a:lnTo>
                    <a:pt x="476" y="673"/>
                  </a:lnTo>
                  <a:cubicBezTo>
                    <a:pt x="785" y="702"/>
                    <a:pt x="1249" y="720"/>
                    <a:pt x="1819" y="785"/>
                  </a:cubicBezTo>
                  <a:lnTo>
                    <a:pt x="2757" y="892"/>
                  </a:lnTo>
                  <a:cubicBezTo>
                    <a:pt x="3095" y="935"/>
                    <a:pt x="3462" y="1005"/>
                    <a:pt x="3849" y="1065"/>
                  </a:cubicBezTo>
                  <a:cubicBezTo>
                    <a:pt x="4239" y="1117"/>
                    <a:pt x="4646" y="1214"/>
                    <a:pt x="5072" y="1308"/>
                  </a:cubicBezTo>
                  <a:cubicBezTo>
                    <a:pt x="5501" y="1389"/>
                    <a:pt x="5941" y="1518"/>
                    <a:pt x="6396" y="1650"/>
                  </a:cubicBezTo>
                  <a:cubicBezTo>
                    <a:pt x="7310" y="1904"/>
                    <a:pt x="8257" y="2278"/>
                    <a:pt x="9215" y="2728"/>
                  </a:cubicBezTo>
                  <a:cubicBezTo>
                    <a:pt x="10161" y="3203"/>
                    <a:pt x="11107" y="3781"/>
                    <a:pt x="11999" y="4481"/>
                  </a:cubicBezTo>
                  <a:cubicBezTo>
                    <a:pt x="12871" y="5207"/>
                    <a:pt x="13726" y="6006"/>
                    <a:pt x="14459" y="6949"/>
                  </a:cubicBezTo>
                  <a:cubicBezTo>
                    <a:pt x="15186" y="7892"/>
                    <a:pt x="15880" y="8898"/>
                    <a:pt x="16421" y="10006"/>
                  </a:cubicBezTo>
                  <a:lnTo>
                    <a:pt x="16639" y="10413"/>
                  </a:lnTo>
                  <a:lnTo>
                    <a:pt x="16693" y="10514"/>
                  </a:lnTo>
                  <a:lnTo>
                    <a:pt x="16708" y="10539"/>
                  </a:lnTo>
                  <a:cubicBezTo>
                    <a:pt x="16707" y="10538"/>
                    <a:pt x="16707" y="10537"/>
                    <a:pt x="16707" y="10537"/>
                  </a:cubicBezTo>
                  <a:lnTo>
                    <a:pt x="16707" y="10537"/>
                  </a:lnTo>
                  <a:cubicBezTo>
                    <a:pt x="16707" y="10537"/>
                    <a:pt x="16708" y="10538"/>
                    <a:pt x="16709" y="10541"/>
                  </a:cubicBezTo>
                  <a:lnTo>
                    <a:pt x="16709" y="10541"/>
                  </a:lnTo>
                  <a:lnTo>
                    <a:pt x="16724" y="10577"/>
                  </a:lnTo>
                  <a:lnTo>
                    <a:pt x="16824" y="10802"/>
                  </a:lnTo>
                  <a:cubicBezTo>
                    <a:pt x="16856" y="10874"/>
                    <a:pt x="16895" y="10958"/>
                    <a:pt x="16920" y="11021"/>
                  </a:cubicBezTo>
                  <a:lnTo>
                    <a:pt x="16979" y="11193"/>
                  </a:lnTo>
                  <a:cubicBezTo>
                    <a:pt x="17025" y="11312"/>
                    <a:pt x="17065" y="11434"/>
                    <a:pt x="17097" y="11558"/>
                  </a:cubicBezTo>
                  <a:cubicBezTo>
                    <a:pt x="17248" y="12086"/>
                    <a:pt x="17364" y="12640"/>
                    <a:pt x="17410" y="13208"/>
                  </a:cubicBezTo>
                  <a:cubicBezTo>
                    <a:pt x="17458" y="13779"/>
                    <a:pt x="17469" y="14354"/>
                    <a:pt x="17441" y="14926"/>
                  </a:cubicBezTo>
                  <a:cubicBezTo>
                    <a:pt x="17405" y="15498"/>
                    <a:pt x="17339" y="16067"/>
                    <a:pt x="17242" y="16632"/>
                  </a:cubicBezTo>
                  <a:cubicBezTo>
                    <a:pt x="17040" y="17752"/>
                    <a:pt x="16736" y="18832"/>
                    <a:pt x="16349" y="19822"/>
                  </a:cubicBezTo>
                  <a:cubicBezTo>
                    <a:pt x="15985" y="20761"/>
                    <a:pt x="15544" y="21668"/>
                    <a:pt x="15029" y="22532"/>
                  </a:cubicBezTo>
                  <a:cubicBezTo>
                    <a:pt x="14063" y="24150"/>
                    <a:pt x="12959" y="25325"/>
                    <a:pt x="12102" y="26065"/>
                  </a:cubicBezTo>
                  <a:cubicBezTo>
                    <a:pt x="11668" y="26427"/>
                    <a:pt x="11310" y="26706"/>
                    <a:pt x="11052" y="26877"/>
                  </a:cubicBezTo>
                  <a:lnTo>
                    <a:pt x="10658" y="27147"/>
                  </a:lnTo>
                  <a:lnTo>
                    <a:pt x="11122" y="27017"/>
                  </a:lnTo>
                  <a:cubicBezTo>
                    <a:pt x="11420" y="26922"/>
                    <a:pt x="11864" y="26778"/>
                    <a:pt x="12397" y="26516"/>
                  </a:cubicBezTo>
                  <a:cubicBezTo>
                    <a:pt x="12929" y="26254"/>
                    <a:pt x="13572" y="25900"/>
                    <a:pt x="14241" y="25395"/>
                  </a:cubicBezTo>
                  <a:cubicBezTo>
                    <a:pt x="14910" y="24891"/>
                    <a:pt x="15617" y="24248"/>
                    <a:pt x="16299" y="23461"/>
                  </a:cubicBezTo>
                  <a:cubicBezTo>
                    <a:pt x="17656" y="21885"/>
                    <a:pt x="18919" y="19730"/>
                    <a:pt x="19594" y="17151"/>
                  </a:cubicBezTo>
                  <a:cubicBezTo>
                    <a:pt x="19926" y="15863"/>
                    <a:pt x="20121" y="14469"/>
                    <a:pt x="20038" y="13017"/>
                  </a:cubicBezTo>
                  <a:cubicBezTo>
                    <a:pt x="20000" y="12294"/>
                    <a:pt x="19895" y="11552"/>
                    <a:pt x="19686" y="10820"/>
                  </a:cubicBezTo>
                  <a:cubicBezTo>
                    <a:pt x="19642" y="10642"/>
                    <a:pt x="19577" y="10446"/>
                    <a:pt x="19506" y="10248"/>
                  </a:cubicBezTo>
                  <a:lnTo>
                    <a:pt x="19402" y="9955"/>
                  </a:lnTo>
                  <a:lnTo>
                    <a:pt x="19303" y="9721"/>
                  </a:lnTo>
                  <a:lnTo>
                    <a:pt x="19207" y="9495"/>
                  </a:lnTo>
                  <a:lnTo>
                    <a:pt x="19182" y="9438"/>
                  </a:lnTo>
                  <a:lnTo>
                    <a:pt x="19147" y="9364"/>
                  </a:lnTo>
                  <a:lnTo>
                    <a:pt x="19132" y="9334"/>
                  </a:lnTo>
                  <a:lnTo>
                    <a:pt x="19073" y="9218"/>
                  </a:lnTo>
                  <a:lnTo>
                    <a:pt x="18830" y="8751"/>
                  </a:lnTo>
                  <a:cubicBezTo>
                    <a:pt x="18198" y="7500"/>
                    <a:pt x="17385" y="6327"/>
                    <a:pt x="16479" y="5264"/>
                  </a:cubicBezTo>
                  <a:lnTo>
                    <a:pt x="15776" y="4490"/>
                  </a:lnTo>
                  <a:cubicBezTo>
                    <a:pt x="15530" y="4245"/>
                    <a:pt x="15266" y="4018"/>
                    <a:pt x="15014" y="3785"/>
                  </a:cubicBezTo>
                  <a:cubicBezTo>
                    <a:pt x="14886" y="3670"/>
                    <a:pt x="14762" y="3551"/>
                    <a:pt x="14632" y="3441"/>
                  </a:cubicBezTo>
                  <a:lnTo>
                    <a:pt x="14225" y="3131"/>
                  </a:lnTo>
                  <a:cubicBezTo>
                    <a:pt x="13953" y="2929"/>
                    <a:pt x="13692" y="2716"/>
                    <a:pt x="13410" y="2537"/>
                  </a:cubicBezTo>
                  <a:cubicBezTo>
                    <a:pt x="12842" y="2184"/>
                    <a:pt x="12294" y="1826"/>
                    <a:pt x="11707" y="1565"/>
                  </a:cubicBezTo>
                  <a:cubicBezTo>
                    <a:pt x="11141" y="1265"/>
                    <a:pt x="10552" y="1059"/>
                    <a:pt x="9989" y="844"/>
                  </a:cubicBezTo>
                  <a:cubicBezTo>
                    <a:pt x="9705" y="741"/>
                    <a:pt x="9414" y="674"/>
                    <a:pt x="9136" y="589"/>
                  </a:cubicBezTo>
                  <a:cubicBezTo>
                    <a:pt x="8853" y="514"/>
                    <a:pt x="8582" y="418"/>
                    <a:pt x="8303" y="376"/>
                  </a:cubicBezTo>
                  <a:cubicBezTo>
                    <a:pt x="7749" y="280"/>
                    <a:pt x="7223" y="149"/>
                    <a:pt x="6706" y="115"/>
                  </a:cubicBezTo>
                  <a:cubicBezTo>
                    <a:pt x="6214" y="64"/>
                    <a:pt x="5746" y="10"/>
                    <a:pt x="5297" y="10"/>
                  </a:cubicBezTo>
                  <a:cubicBezTo>
                    <a:pt x="5276" y="10"/>
                    <a:pt x="5255" y="10"/>
                    <a:pt x="5234" y="11"/>
                  </a:cubicBezTo>
                  <a:cubicBezTo>
                    <a:pt x="4982" y="8"/>
                    <a:pt x="4738" y="0"/>
                    <a:pt x="45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6"/>
          <p:cNvSpPr txBox="1"/>
          <p:nvPr/>
        </p:nvSpPr>
        <p:spPr>
          <a:xfrm>
            <a:off x="3268202" y="1595051"/>
            <a:ext cx="2607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uckiest Guy"/>
                <a:ea typeface="Luckiest Guy"/>
                <a:cs typeface="Luckiest Guy"/>
                <a:sym typeface="Luckiest Guy"/>
              </a:rPr>
              <a:t>ROLEPLAY on!</a:t>
            </a:r>
            <a:endParaRPr sz="4000">
              <a:solidFill>
                <a:srgbClr val="000000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ctrTitle"/>
          </p:nvPr>
        </p:nvSpPr>
        <p:spPr>
          <a:xfrm>
            <a:off x="527625" y="533300"/>
            <a:ext cx="4226100" cy="182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Catamaran"/>
                <a:ea typeface="Catamaran"/>
                <a:cs typeface="Catamaran"/>
                <a:sym typeface="Catamaran"/>
              </a:rPr>
              <a:t>How to become a data-driven entrepreneur</a:t>
            </a:r>
            <a:endParaRPr sz="4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7" name="Google Shape;117;p17"/>
          <p:cNvSpPr txBox="1"/>
          <p:nvPr>
            <p:ph type="ctrTitle"/>
          </p:nvPr>
        </p:nvSpPr>
        <p:spPr>
          <a:xfrm>
            <a:off x="527625" y="3061438"/>
            <a:ext cx="3384900" cy="175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tamaran"/>
                <a:ea typeface="Catamaran"/>
                <a:cs typeface="Catamaran"/>
                <a:sym typeface="Catamaran"/>
              </a:rPr>
              <a:t>Full online-course to bring your ideas to life!</a:t>
            </a:r>
            <a:endParaRPr sz="3200"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7888655" y="300363"/>
            <a:ext cx="914395" cy="914402"/>
            <a:chOff x="570875" y="4322250"/>
            <a:chExt cx="443300" cy="443325"/>
          </a:xfrm>
        </p:grpSpPr>
        <p:sp>
          <p:nvSpPr>
            <p:cNvPr id="119" name="Google Shape;119;p1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197" y="3625601"/>
            <a:ext cx="2239825" cy="1078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17"/>
          <p:cNvSpPr txBox="1"/>
          <p:nvPr>
            <p:ph type="ctrTitle"/>
          </p:nvPr>
        </p:nvSpPr>
        <p:spPr>
          <a:xfrm>
            <a:off x="6451655" y="3195885"/>
            <a:ext cx="1360800" cy="45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Presented by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982675" y="3935500"/>
            <a:ext cx="6962700" cy="201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idx="4294967295" type="ctrTitle"/>
          </p:nvPr>
        </p:nvSpPr>
        <p:spPr>
          <a:xfrm>
            <a:off x="838200" y="430450"/>
            <a:ext cx="3434100" cy="71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Hello!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31" name="Google Shape;131;p18"/>
          <p:cNvSpPr txBox="1"/>
          <p:nvPr>
            <p:ph idx="4294967295" type="subTitle"/>
          </p:nvPr>
        </p:nvSpPr>
        <p:spPr>
          <a:xfrm>
            <a:off x="838200" y="1030375"/>
            <a:ext cx="7490100" cy="7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We are Stefan and Fabian from EntreprenAIr and we love to combine exciting ideas with machine learning and AI! </a:t>
            </a:r>
            <a:endParaRPr b="1"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8309423" y="339348"/>
            <a:ext cx="499190" cy="45410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>
            <p:ph idx="4294967295" type="subTitle"/>
          </p:nvPr>
        </p:nvSpPr>
        <p:spPr>
          <a:xfrm>
            <a:off x="645747" y="4169800"/>
            <a:ext cx="1360500" cy="7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Opportunities</a:t>
            </a:r>
            <a:endParaRPr b="1" sz="1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164702" y="3902439"/>
            <a:ext cx="280263" cy="2802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>
            <p:ph idx="4294967295" type="subTitle"/>
          </p:nvPr>
        </p:nvSpPr>
        <p:spPr>
          <a:xfrm>
            <a:off x="2061998" y="4169800"/>
            <a:ext cx="1360500" cy="7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Launch</a:t>
            </a:r>
            <a:endParaRPr b="1" sz="1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6" name="Google Shape;136;p18"/>
          <p:cNvSpPr txBox="1"/>
          <p:nvPr>
            <p:ph idx="4294967295" type="subTitle"/>
          </p:nvPr>
        </p:nvSpPr>
        <p:spPr>
          <a:xfrm>
            <a:off x="3566593" y="4169800"/>
            <a:ext cx="1360500" cy="7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Growth</a:t>
            </a:r>
            <a:endParaRPr b="1" sz="1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7" name="Google Shape;137;p18"/>
          <p:cNvSpPr txBox="1"/>
          <p:nvPr>
            <p:ph idx="4294967295" type="subTitle"/>
          </p:nvPr>
        </p:nvSpPr>
        <p:spPr>
          <a:xfrm>
            <a:off x="5063918" y="4169800"/>
            <a:ext cx="1360500" cy="7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Financing</a:t>
            </a:r>
            <a:endParaRPr b="1" sz="1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8" name="Google Shape;138;p18"/>
          <p:cNvSpPr txBox="1"/>
          <p:nvPr>
            <p:ph idx="4294967295" type="subTitle"/>
          </p:nvPr>
        </p:nvSpPr>
        <p:spPr>
          <a:xfrm>
            <a:off x="6579023" y="4169800"/>
            <a:ext cx="1360500" cy="7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Profitability</a:t>
            </a:r>
            <a:endParaRPr b="1" sz="1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>
            <a:off x="1119663" y="3465503"/>
            <a:ext cx="374918" cy="384033"/>
            <a:chOff x="3955900" y="2984500"/>
            <a:chExt cx="414000" cy="422525"/>
          </a:xfrm>
        </p:grpSpPr>
        <p:sp>
          <p:nvSpPr>
            <p:cNvPr id="140" name="Google Shape;140;p18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8"/>
          <p:cNvSpPr/>
          <p:nvPr/>
        </p:nvSpPr>
        <p:spPr>
          <a:xfrm>
            <a:off x="4108398" y="3902439"/>
            <a:ext cx="280263" cy="2802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5577423" y="3902439"/>
            <a:ext cx="280263" cy="2802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127902" y="3902439"/>
            <a:ext cx="280263" cy="2802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2609252" y="3902439"/>
            <a:ext cx="280263" cy="2802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4052716" y="3459583"/>
            <a:ext cx="384057" cy="365742"/>
            <a:chOff x="5300400" y="3670175"/>
            <a:chExt cx="421300" cy="399325"/>
          </a:xfrm>
        </p:grpSpPr>
        <p:sp>
          <p:nvSpPr>
            <p:cNvPr id="148" name="Google Shape;148;p18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18"/>
          <p:cNvSpPr/>
          <p:nvPr/>
        </p:nvSpPr>
        <p:spPr>
          <a:xfrm>
            <a:off x="5524316" y="3455911"/>
            <a:ext cx="411498" cy="3383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18"/>
          <p:cNvGrpSpPr/>
          <p:nvPr/>
        </p:nvGrpSpPr>
        <p:grpSpPr>
          <a:xfrm>
            <a:off x="7062348" y="3490084"/>
            <a:ext cx="402354" cy="320051"/>
            <a:chOff x="3936375" y="3703750"/>
            <a:chExt cx="453050" cy="332175"/>
          </a:xfrm>
        </p:grpSpPr>
        <p:sp>
          <p:nvSpPr>
            <p:cNvPr id="155" name="Google Shape;155;p18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8"/>
          <p:cNvGrpSpPr/>
          <p:nvPr/>
        </p:nvGrpSpPr>
        <p:grpSpPr>
          <a:xfrm>
            <a:off x="2580003" y="3485688"/>
            <a:ext cx="329199" cy="320061"/>
            <a:chOff x="3858100" y="1435075"/>
            <a:chExt cx="487775" cy="481875"/>
          </a:xfrm>
        </p:grpSpPr>
        <p:sp>
          <p:nvSpPr>
            <p:cNvPr id="161" name="Google Shape;161;p18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66" name="Google Shape;166;p18"/>
          <p:cNvSpPr txBox="1"/>
          <p:nvPr/>
        </p:nvSpPr>
        <p:spPr>
          <a:xfrm>
            <a:off x="1371600" y="1742875"/>
            <a:ext cx="76323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We are here to help you develop an entrepreneurial mindset and boost the skills you need to develop a new enterprise with potential for growth and funding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1371600" y="2347975"/>
            <a:ext cx="7490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In order to help you make the right decisions along this journey we assist you with state-of-the-art data science, algorithms and AI</a:t>
            </a:r>
            <a:endParaRPr/>
          </a:p>
        </p:txBody>
      </p:sp>
      <p:grpSp>
        <p:nvGrpSpPr>
          <p:cNvPr id="168" name="Google Shape;168;p18"/>
          <p:cNvGrpSpPr/>
          <p:nvPr/>
        </p:nvGrpSpPr>
        <p:grpSpPr>
          <a:xfrm>
            <a:off x="982683" y="2004789"/>
            <a:ext cx="337011" cy="343185"/>
            <a:chOff x="-40742750" y="3972175"/>
            <a:chExt cx="311125" cy="316825"/>
          </a:xfrm>
        </p:grpSpPr>
        <p:sp>
          <p:nvSpPr>
            <p:cNvPr id="169" name="Google Shape;169;p18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985522" y="2617030"/>
            <a:ext cx="331338" cy="327823"/>
            <a:chOff x="-1182750" y="3962900"/>
            <a:chExt cx="294575" cy="291450"/>
          </a:xfrm>
        </p:grpSpPr>
        <p:sp>
          <p:nvSpPr>
            <p:cNvPr id="172" name="Google Shape;172;p18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ctrTitle"/>
          </p:nvPr>
        </p:nvSpPr>
        <p:spPr>
          <a:xfrm>
            <a:off x="787200" y="605575"/>
            <a:ext cx="5727000" cy="62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lesson</a:t>
            </a:r>
            <a:endParaRPr/>
          </a:p>
        </p:txBody>
      </p:sp>
      <p:sp>
        <p:nvSpPr>
          <p:cNvPr id="185" name="Google Shape;185;p19"/>
          <p:cNvSpPr txBox="1"/>
          <p:nvPr>
            <p:ph idx="1" type="subTitle"/>
          </p:nvPr>
        </p:nvSpPr>
        <p:spPr>
          <a:xfrm>
            <a:off x="1878800" y="1777953"/>
            <a:ext cx="5727000" cy="3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Funding options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86" name="Google Shape;186;p19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187" name="Google Shape;187;p19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9"/>
          <p:cNvGrpSpPr/>
          <p:nvPr/>
        </p:nvGrpSpPr>
        <p:grpSpPr>
          <a:xfrm>
            <a:off x="855002" y="1605244"/>
            <a:ext cx="731525" cy="731515"/>
            <a:chOff x="-60255350" y="3733825"/>
            <a:chExt cx="316650" cy="316550"/>
          </a:xfrm>
        </p:grpSpPr>
        <p:sp>
          <p:nvSpPr>
            <p:cNvPr id="193" name="Google Shape;193;p19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/>
          <p:nvPr/>
        </p:nvSpPr>
        <p:spPr>
          <a:xfrm>
            <a:off x="946446" y="3334990"/>
            <a:ext cx="548637" cy="731506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 txBox="1"/>
          <p:nvPr>
            <p:ph idx="1" type="subTitle"/>
          </p:nvPr>
        </p:nvSpPr>
        <p:spPr>
          <a:xfrm>
            <a:off x="1878800" y="3507703"/>
            <a:ext cx="5727000" cy="3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Kickstarter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02" name="Google Shape;202;p19"/>
          <p:cNvGrpSpPr/>
          <p:nvPr/>
        </p:nvGrpSpPr>
        <p:grpSpPr>
          <a:xfrm rot="5400000">
            <a:off x="992163" y="2671128"/>
            <a:ext cx="457203" cy="274320"/>
            <a:chOff x="4659775" y="2072775"/>
            <a:chExt cx="74325" cy="28700"/>
          </a:xfrm>
        </p:grpSpPr>
        <p:sp>
          <p:nvSpPr>
            <p:cNvPr id="203" name="Google Shape;203;p19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1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0"/>
          <p:cNvGrpSpPr/>
          <p:nvPr/>
        </p:nvGrpSpPr>
        <p:grpSpPr>
          <a:xfrm>
            <a:off x="8281278" y="339297"/>
            <a:ext cx="527132" cy="527132"/>
            <a:chOff x="1922075" y="1629000"/>
            <a:chExt cx="437200" cy="437200"/>
          </a:xfrm>
        </p:grpSpPr>
        <p:sp>
          <p:nvSpPr>
            <p:cNvPr id="213" name="Google Shape;213;p20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20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16" name="Google Shape;216;p20"/>
          <p:cNvSpPr txBox="1"/>
          <p:nvPr>
            <p:ph idx="1" type="body"/>
          </p:nvPr>
        </p:nvSpPr>
        <p:spPr>
          <a:xfrm>
            <a:off x="1244400" y="1733550"/>
            <a:ext cx="6643200" cy="4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What is Kickstarter?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7" name="Google Shape;217;p20"/>
          <p:cNvSpPr txBox="1"/>
          <p:nvPr>
            <p:ph idx="1" type="body"/>
          </p:nvPr>
        </p:nvSpPr>
        <p:spPr>
          <a:xfrm>
            <a:off x="1244400" y="2724150"/>
            <a:ext cx="6643200" cy="4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Is Kickstarter a good funding option for me?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1244400" y="3714750"/>
            <a:ext cx="6643200" cy="4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What drives the chances of success of my idea?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761058" y="1771901"/>
            <a:ext cx="334031" cy="334002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756578" y="3748618"/>
            <a:ext cx="342995" cy="342968"/>
            <a:chOff x="-40011050" y="3972375"/>
            <a:chExt cx="316650" cy="316625"/>
          </a:xfrm>
        </p:grpSpPr>
        <p:sp>
          <p:nvSpPr>
            <p:cNvPr id="221" name="Google Shape;221;p20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/>
          <p:nvPr/>
        </p:nvSpPr>
        <p:spPr>
          <a:xfrm>
            <a:off x="752056" y="2784995"/>
            <a:ext cx="352036" cy="349862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What is Kickstarter?</a:t>
            </a:r>
            <a:endParaRPr sz="2400" u="sng"/>
          </a:p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787200" y="1037425"/>
            <a:ext cx="7541100" cy="7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Kickstarter enables entrepreneurs to share their ideas with a community, which can support and finance these ideas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31" name="Google Shape;231;p21"/>
          <p:cNvPicPr preferRelativeResize="0"/>
          <p:nvPr/>
        </p:nvPicPr>
        <p:blipFill rotWithShape="1">
          <a:blip r:embed="rId4">
            <a:alphaModFix/>
          </a:blip>
          <a:srcRect b="36553" l="0" r="0" t="36532"/>
          <a:stretch/>
        </p:blipFill>
        <p:spPr>
          <a:xfrm>
            <a:off x="2975877" y="1967909"/>
            <a:ext cx="3192246" cy="41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2" name="Google Shape;232;p21"/>
          <p:cNvGrpSpPr/>
          <p:nvPr/>
        </p:nvGrpSpPr>
        <p:grpSpPr>
          <a:xfrm>
            <a:off x="8188407" y="278454"/>
            <a:ext cx="640065" cy="640078"/>
            <a:chOff x="-37385100" y="3898325"/>
            <a:chExt cx="321350" cy="318225"/>
          </a:xfrm>
        </p:grpSpPr>
        <p:sp>
          <p:nvSpPr>
            <p:cNvPr id="233" name="Google Shape;233;p21"/>
            <p:cNvSpPr/>
            <p:nvPr/>
          </p:nvSpPr>
          <p:spPr>
            <a:xfrm>
              <a:off x="-37190575" y="4093650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-37385100" y="3898325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21"/>
          <p:cNvGrpSpPr/>
          <p:nvPr/>
        </p:nvGrpSpPr>
        <p:grpSpPr>
          <a:xfrm>
            <a:off x="3721667" y="2744182"/>
            <a:ext cx="365753" cy="365753"/>
            <a:chOff x="2404875" y="3592725"/>
            <a:chExt cx="298525" cy="293825"/>
          </a:xfrm>
        </p:grpSpPr>
        <p:sp>
          <p:nvSpPr>
            <p:cNvPr id="236" name="Google Shape;236;p21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1"/>
          <p:cNvGrpSpPr/>
          <p:nvPr/>
        </p:nvGrpSpPr>
        <p:grpSpPr>
          <a:xfrm>
            <a:off x="3346220" y="3782688"/>
            <a:ext cx="320034" cy="320041"/>
            <a:chOff x="-2310650" y="3958175"/>
            <a:chExt cx="293825" cy="291450"/>
          </a:xfrm>
        </p:grpSpPr>
        <p:sp>
          <p:nvSpPr>
            <p:cNvPr id="240" name="Google Shape;240;p21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1"/>
          <p:cNvGrpSpPr/>
          <p:nvPr/>
        </p:nvGrpSpPr>
        <p:grpSpPr>
          <a:xfrm>
            <a:off x="5311964" y="3703957"/>
            <a:ext cx="320044" cy="411490"/>
            <a:chOff x="-46007225" y="3937825"/>
            <a:chExt cx="229225" cy="300775"/>
          </a:xfrm>
        </p:grpSpPr>
        <p:sp>
          <p:nvSpPr>
            <p:cNvPr id="243" name="Google Shape;243;p21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21"/>
          <p:cNvGrpSpPr/>
          <p:nvPr/>
        </p:nvGrpSpPr>
        <p:grpSpPr>
          <a:xfrm>
            <a:off x="3353267" y="3195576"/>
            <a:ext cx="320032" cy="320039"/>
            <a:chOff x="5975075" y="2327500"/>
            <a:chExt cx="420100" cy="388350"/>
          </a:xfrm>
        </p:grpSpPr>
        <p:sp>
          <p:nvSpPr>
            <p:cNvPr id="254" name="Google Shape;254;p21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21"/>
          <p:cNvGrpSpPr/>
          <p:nvPr/>
        </p:nvGrpSpPr>
        <p:grpSpPr>
          <a:xfrm>
            <a:off x="3886192" y="3140742"/>
            <a:ext cx="1371599" cy="1371600"/>
            <a:chOff x="4820425" y="1329900"/>
            <a:chExt cx="64575" cy="70350"/>
          </a:xfrm>
        </p:grpSpPr>
        <p:sp>
          <p:nvSpPr>
            <p:cNvPr id="257" name="Google Shape;257;p21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21"/>
          <p:cNvGrpSpPr/>
          <p:nvPr/>
        </p:nvGrpSpPr>
        <p:grpSpPr>
          <a:xfrm>
            <a:off x="5781530" y="3743922"/>
            <a:ext cx="320038" cy="320044"/>
            <a:chOff x="-3037625" y="3254850"/>
            <a:chExt cx="299325" cy="256775"/>
          </a:xfrm>
        </p:grpSpPr>
        <p:sp>
          <p:nvSpPr>
            <p:cNvPr id="261" name="Google Shape;261;p21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21"/>
          <p:cNvGrpSpPr/>
          <p:nvPr/>
        </p:nvGrpSpPr>
        <p:grpSpPr>
          <a:xfrm>
            <a:off x="1171154" y="2978055"/>
            <a:ext cx="337151" cy="337389"/>
            <a:chOff x="-57956275" y="3197925"/>
            <a:chExt cx="319000" cy="319225"/>
          </a:xfrm>
        </p:grpSpPr>
        <p:sp>
          <p:nvSpPr>
            <p:cNvPr id="266" name="Google Shape;266;p21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21"/>
          <p:cNvGrpSpPr/>
          <p:nvPr/>
        </p:nvGrpSpPr>
        <p:grpSpPr>
          <a:xfrm>
            <a:off x="1060039" y="3386996"/>
            <a:ext cx="297200" cy="336332"/>
            <a:chOff x="-54007925" y="3584850"/>
            <a:chExt cx="281200" cy="318225"/>
          </a:xfrm>
        </p:grpSpPr>
        <p:sp>
          <p:nvSpPr>
            <p:cNvPr id="274" name="Google Shape;274;p21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1"/>
          <p:cNvGrpSpPr/>
          <p:nvPr/>
        </p:nvGrpSpPr>
        <p:grpSpPr>
          <a:xfrm>
            <a:off x="1516317" y="3392835"/>
            <a:ext cx="295536" cy="336332"/>
            <a:chOff x="-57549075" y="3590375"/>
            <a:chExt cx="279625" cy="318225"/>
          </a:xfrm>
        </p:grpSpPr>
        <p:sp>
          <p:nvSpPr>
            <p:cNvPr id="281" name="Google Shape;281;p21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1"/>
          <p:cNvGrpSpPr/>
          <p:nvPr/>
        </p:nvGrpSpPr>
        <p:grpSpPr>
          <a:xfrm>
            <a:off x="1921128" y="3392518"/>
            <a:ext cx="295536" cy="336649"/>
            <a:chOff x="-52023900" y="3590075"/>
            <a:chExt cx="279625" cy="318525"/>
          </a:xfrm>
        </p:grpSpPr>
        <p:sp>
          <p:nvSpPr>
            <p:cNvPr id="286" name="Google Shape;286;p21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21"/>
          <p:cNvGrpSpPr/>
          <p:nvPr/>
        </p:nvGrpSpPr>
        <p:grpSpPr>
          <a:xfrm>
            <a:off x="2123291" y="3807933"/>
            <a:ext cx="337151" cy="336623"/>
            <a:chOff x="-52043575" y="3983125"/>
            <a:chExt cx="319000" cy="318500"/>
          </a:xfrm>
        </p:grpSpPr>
        <p:sp>
          <p:nvSpPr>
            <p:cNvPr id="294" name="Google Shape;294;p21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>
            <a:off x="2144099" y="2979112"/>
            <a:ext cx="295536" cy="337151"/>
            <a:chOff x="-56766175" y="3198925"/>
            <a:chExt cx="279625" cy="319000"/>
          </a:xfrm>
        </p:grpSpPr>
        <p:sp>
          <p:nvSpPr>
            <p:cNvPr id="304" name="Google Shape;304;p21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1"/>
          <p:cNvGrpSpPr/>
          <p:nvPr/>
        </p:nvGrpSpPr>
        <p:grpSpPr>
          <a:xfrm>
            <a:off x="6896524" y="3048530"/>
            <a:ext cx="914402" cy="914388"/>
            <a:chOff x="-52832000" y="3192625"/>
            <a:chExt cx="279625" cy="318225"/>
          </a:xfrm>
        </p:grpSpPr>
        <p:sp>
          <p:nvSpPr>
            <p:cNvPr id="312" name="Google Shape;312;p21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1"/>
          <p:cNvGrpSpPr/>
          <p:nvPr/>
        </p:nvGrpSpPr>
        <p:grpSpPr>
          <a:xfrm>
            <a:off x="1660489" y="3808224"/>
            <a:ext cx="307188" cy="335486"/>
            <a:chOff x="-56379450" y="3983400"/>
            <a:chExt cx="290650" cy="317425"/>
          </a:xfrm>
        </p:grpSpPr>
        <p:sp>
          <p:nvSpPr>
            <p:cNvPr id="321" name="Google Shape;321;p21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21"/>
          <p:cNvGrpSpPr/>
          <p:nvPr/>
        </p:nvGrpSpPr>
        <p:grpSpPr>
          <a:xfrm>
            <a:off x="1665483" y="2979112"/>
            <a:ext cx="297200" cy="337151"/>
            <a:chOff x="-54401725" y="3198925"/>
            <a:chExt cx="281200" cy="319000"/>
          </a:xfrm>
        </p:grpSpPr>
        <p:sp>
          <p:nvSpPr>
            <p:cNvPr id="330" name="Google Shape;330;p21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21"/>
          <p:cNvGrpSpPr/>
          <p:nvPr/>
        </p:nvGrpSpPr>
        <p:grpSpPr>
          <a:xfrm>
            <a:off x="1189887" y="3807378"/>
            <a:ext cx="299684" cy="336332"/>
            <a:chOff x="-54403300" y="3982600"/>
            <a:chExt cx="283550" cy="318225"/>
          </a:xfrm>
        </p:grpSpPr>
        <p:sp>
          <p:nvSpPr>
            <p:cNvPr id="342" name="Google Shape;342;p21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1"/>
          <p:cNvGrpSpPr/>
          <p:nvPr/>
        </p:nvGrpSpPr>
        <p:grpSpPr>
          <a:xfrm>
            <a:off x="2333038" y="3386996"/>
            <a:ext cx="295536" cy="337178"/>
            <a:chOff x="-51623775" y="3584850"/>
            <a:chExt cx="279625" cy="319025"/>
          </a:xfrm>
        </p:grpSpPr>
        <p:sp>
          <p:nvSpPr>
            <p:cNvPr id="348" name="Google Shape;348;p21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1"/>
          <p:cNvSpPr txBox="1"/>
          <p:nvPr>
            <p:ph idx="1" type="body"/>
          </p:nvPr>
        </p:nvSpPr>
        <p:spPr>
          <a:xfrm>
            <a:off x="6620750" y="4150650"/>
            <a:ext cx="1552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project</a:t>
            </a:r>
            <a:r>
              <a:rPr lang="en" sz="1800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creator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1088350" y="4150650"/>
            <a:ext cx="1717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project backers</a:t>
            </a:r>
            <a:endParaRPr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359" name="Google Shape;359;p21"/>
          <p:cNvGrpSpPr/>
          <p:nvPr/>
        </p:nvGrpSpPr>
        <p:grpSpPr>
          <a:xfrm>
            <a:off x="3747974" y="4283105"/>
            <a:ext cx="274310" cy="274310"/>
            <a:chOff x="-9523700" y="3614000"/>
            <a:chExt cx="353675" cy="353675"/>
          </a:xfrm>
        </p:grpSpPr>
        <p:sp>
          <p:nvSpPr>
            <p:cNvPr id="360" name="Google Shape;360;p21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21"/>
          <p:cNvGrpSpPr/>
          <p:nvPr/>
        </p:nvGrpSpPr>
        <p:grpSpPr>
          <a:xfrm>
            <a:off x="4567111" y="2740902"/>
            <a:ext cx="305154" cy="397514"/>
            <a:chOff x="-9039300" y="3614000"/>
            <a:chExt cx="250475" cy="352875"/>
          </a:xfrm>
        </p:grpSpPr>
        <p:sp>
          <p:nvSpPr>
            <p:cNvPr id="370" name="Google Shape;370;p21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21"/>
          <p:cNvGrpSpPr/>
          <p:nvPr/>
        </p:nvGrpSpPr>
        <p:grpSpPr>
          <a:xfrm>
            <a:off x="4839608" y="2589545"/>
            <a:ext cx="184553" cy="266627"/>
            <a:chOff x="3984000" y="1594200"/>
            <a:chExt cx="357800" cy="506800"/>
          </a:xfrm>
        </p:grpSpPr>
        <p:sp>
          <p:nvSpPr>
            <p:cNvPr id="373" name="Google Shape;373;p21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1"/>
          <p:cNvGrpSpPr/>
          <p:nvPr/>
        </p:nvGrpSpPr>
        <p:grpSpPr>
          <a:xfrm>
            <a:off x="5533789" y="4115898"/>
            <a:ext cx="274336" cy="301758"/>
            <a:chOff x="5970800" y="1619250"/>
            <a:chExt cx="428650" cy="456725"/>
          </a:xfrm>
        </p:grpSpPr>
        <p:sp>
          <p:nvSpPr>
            <p:cNvPr id="376" name="Google Shape;376;p21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6297065" y="2924477"/>
            <a:ext cx="457200" cy="457207"/>
            <a:chOff x="-62511900" y="4129100"/>
            <a:chExt cx="304050" cy="282000"/>
          </a:xfrm>
        </p:grpSpPr>
        <p:sp>
          <p:nvSpPr>
            <p:cNvPr id="382" name="Google Shape;382;p21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1"/>
          <p:cNvSpPr/>
          <p:nvPr/>
        </p:nvSpPr>
        <p:spPr>
          <a:xfrm rot="-918402">
            <a:off x="5114967" y="2702116"/>
            <a:ext cx="938100" cy="386670"/>
          </a:xfrm>
          <a:custGeom>
            <a:rect b="b" l="l" r="r" t="t"/>
            <a:pathLst>
              <a:path extrusionOk="0" h="6352" w="18973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2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94" name="Google Shape;394;p22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2"/>
          <p:cNvSpPr txBox="1"/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Data basis of further analysis</a:t>
            </a:r>
            <a:endParaRPr sz="2400" u="sng"/>
          </a:p>
        </p:txBody>
      </p:sp>
      <p:grpSp>
        <p:nvGrpSpPr>
          <p:cNvPr id="400" name="Google Shape;400;p22"/>
          <p:cNvGrpSpPr/>
          <p:nvPr/>
        </p:nvGrpSpPr>
        <p:grpSpPr>
          <a:xfrm>
            <a:off x="544732" y="1819637"/>
            <a:ext cx="2921558" cy="1985710"/>
            <a:chOff x="1397225" y="1410350"/>
            <a:chExt cx="4786300" cy="2774500"/>
          </a:xfrm>
        </p:grpSpPr>
        <p:grpSp>
          <p:nvGrpSpPr>
            <p:cNvPr id="401" name="Google Shape;401;p22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402" name="Google Shape;402;p22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403" name="Google Shape;403;p22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" name="Google Shape;404;p22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405" name="Google Shape;405;p22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406" name="Google Shape;406;p22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407" name="Google Shape;407;p22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408" name="Google Shape;408;p22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2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2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2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2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3" name="Google Shape;413;p22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414" name="Google Shape;414;p22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415" name="Google Shape;415;p22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22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417" name="Google Shape;417;p22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418" name="Google Shape;418;p22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2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424" name="Google Shape;424;p22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2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426" name="Google Shape;426;p22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427" name="Google Shape;427;p22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2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429" name="Google Shape;429;p22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430" name="Google Shape;430;p22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431" name="Google Shape;431;p22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2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433" name="Google Shape;433;p22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435" name="Google Shape;435;p22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6" name="Google Shape;436;p22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437" name="Google Shape;437;p22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438" name="Google Shape;438;p22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439" name="Google Shape;439;p22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22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1" name="Google Shape;441;p22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442" name="Google Shape;442;p22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443" name="Google Shape;443;p22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22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445" name="Google Shape;445;p22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446" name="Google Shape;446;p22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" name="Google Shape;447;p22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448" name="Google Shape;448;p22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449" name="Google Shape;449;p22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0" name="Google Shape;450;p22"/>
            <p:cNvSpPr/>
            <p:nvPr/>
          </p:nvSpPr>
          <p:spPr>
            <a:xfrm>
              <a:off x="2736350" y="2969700"/>
              <a:ext cx="39250" cy="12050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668350" y="2948250"/>
              <a:ext cx="55475" cy="36625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980100" y="1451675"/>
              <a:ext cx="608375" cy="778925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" name="Google Shape;453;p22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454" name="Google Shape;454;p22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2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2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0" name="Google Shape;470;p22"/>
            <p:cNvSpPr/>
            <p:nvPr/>
          </p:nvSpPr>
          <p:spPr>
            <a:xfrm>
              <a:off x="2577325" y="2970225"/>
              <a:ext cx="32450" cy="1310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2632250" y="2947725"/>
              <a:ext cx="41350" cy="29325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2485775" y="2895925"/>
              <a:ext cx="153825" cy="5495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2901125" y="4083350"/>
              <a:ext cx="39250" cy="22525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2506700" y="3102550"/>
              <a:ext cx="80075" cy="36650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2464350" y="3080075"/>
              <a:ext cx="48650" cy="45525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2438700" y="3020425"/>
              <a:ext cx="67500" cy="66975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2416725" y="3006825"/>
              <a:ext cx="91575" cy="46050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2404175" y="3031950"/>
              <a:ext cx="36125" cy="20925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2420400" y="2972825"/>
              <a:ext cx="16750" cy="36650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2374900" y="2981200"/>
              <a:ext cx="59650" cy="62800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2050050" y="2725400"/>
              <a:ext cx="412225" cy="305525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2916800" y="3161675"/>
              <a:ext cx="40825" cy="58600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2866075" y="3155900"/>
              <a:ext cx="58075" cy="6332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2816900" y="3119825"/>
              <a:ext cx="72725" cy="109350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2646900" y="3064375"/>
              <a:ext cx="192000" cy="17265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2561625" y="3060700"/>
              <a:ext cx="173700" cy="247450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2531825" y="3224950"/>
              <a:ext cx="85800" cy="94200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2527100" y="3246400"/>
              <a:ext cx="186250" cy="274650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2700250" y="3389200"/>
              <a:ext cx="179975" cy="200900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2809050" y="3531500"/>
              <a:ext cx="123475" cy="130275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2884375" y="3700450"/>
              <a:ext cx="73250" cy="83200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2" name="Google Shape;492;p22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493" name="Google Shape;493;p22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2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5" name="Google Shape;495;p22"/>
            <p:cNvSpPr/>
            <p:nvPr/>
          </p:nvSpPr>
          <p:spPr>
            <a:xfrm>
              <a:off x="5404100" y="2847275"/>
              <a:ext cx="26175" cy="61250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6" name="Google Shape;496;p22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497" name="Google Shape;497;p22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2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22"/>
            <p:cNvSpPr/>
            <p:nvPr/>
          </p:nvSpPr>
          <p:spPr>
            <a:xfrm>
              <a:off x="5511350" y="2436650"/>
              <a:ext cx="175250" cy="3071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5440200" y="2597250"/>
              <a:ext cx="60175" cy="83725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5410900" y="2501000"/>
              <a:ext cx="68550" cy="117725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4855375" y="2348250"/>
              <a:ext cx="444650" cy="209800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5730000" y="3287725"/>
              <a:ext cx="141250" cy="120875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5413525" y="2961325"/>
              <a:ext cx="115100" cy="200900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5472625" y="3375600"/>
              <a:ext cx="56000" cy="29325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8" name="Google Shape;508;p22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509" name="Google Shape;509;p22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2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2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2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3" name="Google Shape;513;p22"/>
            <p:cNvSpPr/>
            <p:nvPr/>
          </p:nvSpPr>
          <p:spPr>
            <a:xfrm>
              <a:off x="5139425" y="3145975"/>
              <a:ext cx="62800" cy="8215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5279075" y="3142825"/>
              <a:ext cx="137075" cy="9262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5150925" y="2887575"/>
              <a:ext cx="119300" cy="230700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5166625" y="3025150"/>
              <a:ext cx="75875" cy="6540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5123725" y="2903250"/>
              <a:ext cx="117200" cy="135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5089200" y="2934650"/>
              <a:ext cx="121900" cy="227050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5009700" y="2810675"/>
              <a:ext cx="128175" cy="288250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4941700" y="2836825"/>
              <a:ext cx="74300" cy="95750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3787225" y="2293850"/>
              <a:ext cx="55475" cy="6802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3743300" y="1958025"/>
              <a:ext cx="290325" cy="33742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3823325" y="2021850"/>
              <a:ext cx="143875" cy="324875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3976075" y="2250975"/>
              <a:ext cx="57550" cy="52325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3949400" y="2288625"/>
              <a:ext cx="91550" cy="49725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3952525" y="2322625"/>
              <a:ext cx="71175" cy="52325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3986525" y="2326300"/>
              <a:ext cx="120875" cy="93650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3903350" y="2478500"/>
              <a:ext cx="83200" cy="53900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3910150" y="2462825"/>
              <a:ext cx="71700" cy="31400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3947825" y="2585750"/>
              <a:ext cx="27225" cy="52325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3934750" y="2566400"/>
              <a:ext cx="26175" cy="32975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3895525" y="2538675"/>
              <a:ext cx="54425" cy="4762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3865700" y="2510950"/>
              <a:ext cx="42400" cy="26700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3811300" y="2470650"/>
              <a:ext cx="99925" cy="48150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3867800" y="2355575"/>
              <a:ext cx="132350" cy="111450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3841625" y="2432475"/>
              <a:ext cx="105700" cy="46050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3759500" y="2356100"/>
              <a:ext cx="120350" cy="143875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3727600" y="2387500"/>
              <a:ext cx="51800" cy="47100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3722900" y="2426200"/>
              <a:ext cx="40825" cy="35075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3758475" y="2449750"/>
              <a:ext cx="9950" cy="141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3552375" y="2346700"/>
              <a:ext cx="58075" cy="76900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2" name="Google Shape;542;p22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543" name="Google Shape;543;p22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2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5" name="Google Shape;545;p22"/>
            <p:cNvSpPr/>
            <p:nvPr/>
          </p:nvSpPr>
          <p:spPr>
            <a:xfrm>
              <a:off x="4300900" y="3419025"/>
              <a:ext cx="109875" cy="205600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6" name="Google Shape;546;p22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547" name="Google Shape;547;p22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22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2" name="Google Shape;552;p22"/>
            <p:cNvSpPr/>
            <p:nvPr/>
          </p:nvSpPr>
          <p:spPr>
            <a:xfrm>
              <a:off x="3399625" y="2088800"/>
              <a:ext cx="127125" cy="77450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4616850" y="2275025"/>
              <a:ext cx="885625" cy="661225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5150925" y="2903250"/>
              <a:ext cx="1600" cy="2125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5134200" y="2918425"/>
              <a:ext cx="2625" cy="2650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4608475" y="2660550"/>
              <a:ext cx="5275" cy="160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4302475" y="2310075"/>
              <a:ext cx="547700" cy="287725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4443200" y="2520875"/>
              <a:ext cx="231750" cy="144400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4401875" y="2571100"/>
              <a:ext cx="207150" cy="130275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0" name="Google Shape;560;p22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561" name="Google Shape;561;p22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5" name="Google Shape;565;p22"/>
            <p:cNvSpPr/>
            <p:nvPr/>
          </p:nvSpPr>
          <p:spPr>
            <a:xfrm>
              <a:off x="4663400" y="2731150"/>
              <a:ext cx="405425" cy="396025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4822425" y="2778250"/>
              <a:ext cx="119300" cy="63825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4547800" y="2671000"/>
              <a:ext cx="200375" cy="220775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4533150" y="2640675"/>
              <a:ext cx="191475" cy="15955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3978150" y="2401100"/>
              <a:ext cx="237525" cy="14805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4036750" y="2474325"/>
              <a:ext cx="49725" cy="55475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3957250" y="2483750"/>
              <a:ext cx="127650" cy="81625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3989150" y="2555400"/>
              <a:ext cx="83725" cy="52850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3" name="Google Shape;573;p22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574" name="Google Shape;574;p22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2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2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8" name="Google Shape;578;p22"/>
            <p:cNvSpPr/>
            <p:nvPr/>
          </p:nvSpPr>
          <p:spPr>
            <a:xfrm>
              <a:off x="3799775" y="2577900"/>
              <a:ext cx="14675" cy="29325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567525" y="2564825"/>
              <a:ext cx="160625" cy="134450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298300" y="2628625"/>
              <a:ext cx="25125" cy="19925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292025" y="2631250"/>
              <a:ext cx="295050" cy="237500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277375" y="2602475"/>
              <a:ext cx="51800" cy="43975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044600" y="2592025"/>
              <a:ext cx="260525" cy="107250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4041450" y="2592550"/>
              <a:ext cx="39775" cy="35075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231325" y="2673625"/>
              <a:ext cx="139700" cy="134450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345375" y="2791325"/>
              <a:ext cx="25125" cy="25650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4136125" y="2704475"/>
              <a:ext cx="32475" cy="18350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184250" y="2677275"/>
              <a:ext cx="90000" cy="80075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4165950" y="2741625"/>
              <a:ext cx="22000" cy="63850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185300" y="2741625"/>
              <a:ext cx="5775" cy="1310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4179025" y="2755750"/>
              <a:ext cx="7875" cy="18325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4179025" y="2721750"/>
              <a:ext cx="18850" cy="23550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4180075" y="2740050"/>
              <a:ext cx="58075" cy="71700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79025" y="2758875"/>
              <a:ext cx="299225" cy="252175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409700" y="2852525"/>
              <a:ext cx="11025" cy="24075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4421225" y="2854100"/>
              <a:ext cx="69075" cy="54425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4434300" y="2866125"/>
              <a:ext cx="108300" cy="133400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4483475" y="2847275"/>
              <a:ext cx="5775" cy="13125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4300375" y="2959750"/>
              <a:ext cx="153825" cy="99925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4035700" y="2769350"/>
              <a:ext cx="180500" cy="151725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4003800" y="2919475"/>
              <a:ext cx="238550" cy="273600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4166475" y="3025650"/>
              <a:ext cx="219725" cy="16690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4213550" y="2979100"/>
              <a:ext cx="96800" cy="85825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4292025" y="3059150"/>
              <a:ext cx="21975" cy="26175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4282600" y="3069600"/>
              <a:ext cx="148050" cy="196175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4175375" y="3163750"/>
              <a:ext cx="121375" cy="147025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4145025" y="3258950"/>
              <a:ext cx="11000" cy="25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4115200" y="3182075"/>
              <a:ext cx="83725" cy="82675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3898125" y="3081625"/>
              <a:ext cx="188350" cy="127150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3821225" y="2747900"/>
              <a:ext cx="223400" cy="207700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3792975" y="2679900"/>
              <a:ext cx="57050" cy="111450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3568575" y="2683550"/>
              <a:ext cx="289825" cy="280400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3511050" y="2702400"/>
              <a:ext cx="167400" cy="132350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3450875" y="2834200"/>
              <a:ext cx="118775" cy="95225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3450375" y="2838400"/>
              <a:ext cx="170550" cy="18780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3518375" y="2873975"/>
              <a:ext cx="235400" cy="21815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3617750" y="3020950"/>
              <a:ext cx="108825" cy="79025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3442525" y="2997925"/>
              <a:ext cx="93125" cy="6805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3452975" y="3056525"/>
              <a:ext cx="44500" cy="26700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0" name="Google Shape;620;p22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621" name="Google Shape;621;p22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3" name="Google Shape;623;p22"/>
            <p:cNvSpPr/>
            <p:nvPr/>
          </p:nvSpPr>
          <p:spPr>
            <a:xfrm>
              <a:off x="3503200" y="3095750"/>
              <a:ext cx="40300" cy="48150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3529350" y="3117725"/>
              <a:ext cx="58600" cy="62800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3570150" y="3086875"/>
              <a:ext cx="89475" cy="94175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3647050" y="3079025"/>
              <a:ext cx="61225" cy="95750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3689950" y="3079025"/>
              <a:ext cx="29300" cy="77950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3705625" y="3059150"/>
              <a:ext cx="45025" cy="94175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3881925" y="2896975"/>
              <a:ext cx="150650" cy="239600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3863600" y="3051825"/>
              <a:ext cx="4725" cy="2625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3695700" y="2900125"/>
              <a:ext cx="220250" cy="171075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3732825" y="3041350"/>
              <a:ext cx="165325" cy="141775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3813400" y="3053900"/>
              <a:ext cx="109850" cy="164800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3813900" y="3211875"/>
              <a:ext cx="82675" cy="89475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3821750" y="3213450"/>
              <a:ext cx="29325" cy="1885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3848425" y="3188875"/>
              <a:ext cx="110925" cy="129750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3860475" y="3308125"/>
              <a:ext cx="15700" cy="21475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4111550" y="3257925"/>
              <a:ext cx="161650" cy="164775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4106850" y="3261050"/>
              <a:ext cx="29300" cy="24100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4106850" y="3275175"/>
              <a:ext cx="28775" cy="35075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3862550" y="3166900"/>
              <a:ext cx="275700" cy="273075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4159150" y="3380850"/>
              <a:ext cx="46050" cy="116150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4001175" y="3363575"/>
              <a:ext cx="170550" cy="145450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3852625" y="3330100"/>
              <a:ext cx="181000" cy="178925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4046675" y="3472375"/>
              <a:ext cx="113025" cy="103075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3968750" y="3504300"/>
              <a:ext cx="135500" cy="135500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853150" y="3491725"/>
              <a:ext cx="193550" cy="182075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4123050" y="3397575"/>
              <a:ext cx="150675" cy="24275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4120450" y="3622500"/>
              <a:ext cx="20950" cy="23575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4064475" y="3669050"/>
              <a:ext cx="33500" cy="3142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4697400" y="2660025"/>
              <a:ext cx="105175" cy="86850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4252775" y="2586800"/>
              <a:ext cx="70650" cy="19900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4298825" y="2603000"/>
              <a:ext cx="2625" cy="2650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4949025" y="2811200"/>
              <a:ext cx="44475" cy="26175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3967175" y="2589925"/>
              <a:ext cx="35075" cy="29850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3938400" y="2522975"/>
              <a:ext cx="58625" cy="76925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58" name="Google Shape;658;p22"/>
          <p:cNvCxnSpPr/>
          <p:nvPr/>
        </p:nvCxnSpPr>
        <p:spPr>
          <a:xfrm>
            <a:off x="3611950" y="1457450"/>
            <a:ext cx="0" cy="2547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22"/>
          <p:cNvCxnSpPr/>
          <p:nvPr/>
        </p:nvCxnSpPr>
        <p:spPr>
          <a:xfrm>
            <a:off x="5593150" y="1457450"/>
            <a:ext cx="0" cy="2547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0" name="Google Shape;660;p22"/>
          <p:cNvGrpSpPr/>
          <p:nvPr/>
        </p:nvGrpSpPr>
        <p:grpSpPr>
          <a:xfrm rot="5400000">
            <a:off x="6800732" y="1583371"/>
            <a:ext cx="548522" cy="2447888"/>
            <a:chOff x="4427900" y="1369375"/>
            <a:chExt cx="36800" cy="458200"/>
          </a:xfrm>
        </p:grpSpPr>
        <p:sp>
          <p:nvSpPr>
            <p:cNvPr id="661" name="Google Shape;661;p22"/>
            <p:cNvSpPr/>
            <p:nvPr/>
          </p:nvSpPr>
          <p:spPr>
            <a:xfrm>
              <a:off x="4428250" y="1369375"/>
              <a:ext cx="2375" cy="458200"/>
            </a:xfrm>
            <a:custGeom>
              <a:rect b="b" l="l" r="r" t="t"/>
              <a:pathLst>
                <a:path extrusionOk="0" h="18328" w="95">
                  <a:moveTo>
                    <a:pt x="48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18284"/>
                  </a:lnTo>
                  <a:cubicBezTo>
                    <a:pt x="1" y="18306"/>
                    <a:pt x="22" y="18328"/>
                    <a:pt x="51" y="18328"/>
                  </a:cubicBezTo>
                  <a:cubicBezTo>
                    <a:pt x="73" y="18328"/>
                    <a:pt x="95" y="18306"/>
                    <a:pt x="95" y="18284"/>
                  </a:cubicBezTo>
                  <a:lnTo>
                    <a:pt x="95" y="44"/>
                  </a:lnTo>
                  <a:cubicBezTo>
                    <a:pt x="95" y="15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4427900" y="1369375"/>
              <a:ext cx="36800" cy="2200"/>
            </a:xfrm>
            <a:custGeom>
              <a:rect b="b" l="l" r="r" t="t"/>
              <a:pathLst>
                <a:path extrusionOk="0" h="88" w="1472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4428250" y="1383625"/>
              <a:ext cx="17350" cy="2200"/>
            </a:xfrm>
            <a:custGeom>
              <a:rect b="b" l="l" r="r" t="t"/>
              <a:pathLst>
                <a:path extrusionOk="0" h="88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4428250" y="1397875"/>
              <a:ext cx="17350" cy="2175"/>
            </a:xfrm>
            <a:custGeom>
              <a:rect b="b" l="l" r="r" t="t"/>
              <a:pathLst>
                <a:path extrusionOk="0" h="87" w="694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4428250" y="1412125"/>
              <a:ext cx="36100" cy="2175"/>
            </a:xfrm>
            <a:custGeom>
              <a:rect b="b" l="l" r="r" t="t"/>
              <a:pathLst>
                <a:path extrusionOk="0" h="87" w="1444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4427900" y="1426350"/>
              <a:ext cx="18050" cy="2200"/>
            </a:xfrm>
            <a:custGeom>
              <a:rect b="b" l="l" r="r" t="t"/>
              <a:pathLst>
                <a:path extrusionOk="0" h="88" w="722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4428250" y="1440600"/>
              <a:ext cx="17350" cy="2200"/>
            </a:xfrm>
            <a:custGeom>
              <a:rect b="b" l="l" r="r" t="t"/>
              <a:pathLst>
                <a:path extrusionOk="0" h="88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4428250" y="1454850"/>
              <a:ext cx="36100" cy="2375"/>
            </a:xfrm>
            <a:custGeom>
              <a:rect b="b" l="l" r="r" t="t"/>
              <a:pathLst>
                <a:path extrusionOk="0" h="95" w="1444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3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4427900" y="1469100"/>
              <a:ext cx="18050" cy="2375"/>
            </a:xfrm>
            <a:custGeom>
              <a:rect b="b" l="l" r="r" t="t"/>
              <a:pathLst>
                <a:path extrusionOk="0" h="95" w="722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427900" y="1483350"/>
              <a:ext cx="18050" cy="2350"/>
            </a:xfrm>
            <a:custGeom>
              <a:rect b="b" l="l" r="r" t="t"/>
              <a:pathLst>
                <a:path extrusionOk="0" h="94" w="722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4428250" y="1497575"/>
              <a:ext cx="36100" cy="2200"/>
            </a:xfrm>
            <a:custGeom>
              <a:rect b="b" l="l" r="r" t="t"/>
              <a:pathLst>
                <a:path extrusionOk="0" h="88" w="144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3"/>
                    <a:pt x="1443" y="44"/>
                  </a:cubicBezTo>
                  <a:cubicBezTo>
                    <a:pt x="1443" y="22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4428250" y="1511825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4427900" y="1526075"/>
              <a:ext cx="18050" cy="2375"/>
            </a:xfrm>
            <a:custGeom>
              <a:rect b="b" l="l" r="r" t="t"/>
              <a:pathLst>
                <a:path extrusionOk="0" h="95" w="722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4428250" y="1540325"/>
              <a:ext cx="36100" cy="2350"/>
            </a:xfrm>
            <a:custGeom>
              <a:rect b="b" l="l" r="r" t="t"/>
              <a:pathLst>
                <a:path extrusionOk="0" h="94" w="1444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4428250" y="1554550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1"/>
                  </a:moveTo>
                  <a:cubicBezTo>
                    <a:pt x="22" y="1"/>
                    <a:pt x="1" y="23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3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4428250" y="1568800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4427900" y="1583050"/>
              <a:ext cx="36800" cy="2375"/>
            </a:xfrm>
            <a:custGeom>
              <a:rect b="b" l="l" r="r" t="t"/>
              <a:pathLst>
                <a:path extrusionOk="0" h="95" w="1472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1414" y="94"/>
                  </a:lnTo>
                  <a:cubicBezTo>
                    <a:pt x="1472" y="94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4428250" y="1597300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4428250" y="1611550"/>
              <a:ext cx="17350" cy="2350"/>
            </a:xfrm>
            <a:custGeom>
              <a:rect b="b" l="l" r="r" t="t"/>
              <a:pathLst>
                <a:path extrusionOk="0" h="94" w="694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4428250" y="1625775"/>
              <a:ext cx="36100" cy="2375"/>
            </a:xfrm>
            <a:custGeom>
              <a:rect b="b" l="l" r="r" t="t"/>
              <a:pathLst>
                <a:path extrusionOk="0" h="95" w="1444">
                  <a:moveTo>
                    <a:pt x="51" y="1"/>
                  </a:moveTo>
                  <a:cubicBezTo>
                    <a:pt x="22" y="1"/>
                    <a:pt x="1" y="23"/>
                    <a:pt x="1" y="51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1400" y="95"/>
                  </a:lnTo>
                  <a:cubicBezTo>
                    <a:pt x="1422" y="95"/>
                    <a:pt x="1443" y="73"/>
                    <a:pt x="1443" y="51"/>
                  </a:cubicBezTo>
                  <a:cubicBezTo>
                    <a:pt x="1443" y="23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4427900" y="1640025"/>
              <a:ext cx="18050" cy="2375"/>
            </a:xfrm>
            <a:custGeom>
              <a:rect b="b" l="l" r="r" t="t"/>
              <a:pathLst>
                <a:path extrusionOk="0" h="95" w="722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4428250" y="1654275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4428250" y="1668525"/>
              <a:ext cx="36100" cy="2350"/>
            </a:xfrm>
            <a:custGeom>
              <a:rect b="b" l="l" r="r" t="t"/>
              <a:pathLst>
                <a:path extrusionOk="0" h="94" w="1444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51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4428250" y="1682950"/>
              <a:ext cx="17350" cy="2175"/>
            </a:xfrm>
            <a:custGeom>
              <a:rect b="b" l="l" r="r" t="t"/>
              <a:pathLst>
                <a:path extrusionOk="0" h="87" w="694">
                  <a:moveTo>
                    <a:pt x="51" y="0"/>
                  </a:moveTo>
                  <a:cubicBezTo>
                    <a:pt x="22" y="0"/>
                    <a:pt x="1" y="15"/>
                    <a:pt x="1" y="43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3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4427900" y="1697200"/>
              <a:ext cx="18050" cy="2175"/>
            </a:xfrm>
            <a:custGeom>
              <a:rect b="b" l="l" r="r" t="t"/>
              <a:pathLst>
                <a:path extrusionOk="0" h="87" w="722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4428250" y="1711425"/>
              <a:ext cx="36100" cy="2200"/>
            </a:xfrm>
            <a:custGeom>
              <a:rect b="b" l="l" r="r" t="t"/>
              <a:pathLst>
                <a:path extrusionOk="0" h="88" w="1444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6"/>
                    <a:pt x="1443" y="44"/>
                  </a:cubicBezTo>
                  <a:cubicBezTo>
                    <a:pt x="1443" y="15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4428250" y="1725675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4428250" y="1739925"/>
              <a:ext cx="17350" cy="2175"/>
            </a:xfrm>
            <a:custGeom>
              <a:rect b="b" l="l" r="r" t="t"/>
              <a:pathLst>
                <a:path extrusionOk="0" h="87" w="694">
                  <a:moveTo>
                    <a:pt x="51" y="0"/>
                  </a:moveTo>
                  <a:cubicBezTo>
                    <a:pt x="22" y="0"/>
                    <a:pt x="1" y="15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2"/>
            <p:cNvSpPr/>
            <p:nvPr/>
          </p:nvSpPr>
          <p:spPr>
            <a:xfrm>
              <a:off x="4427900" y="1754175"/>
              <a:ext cx="36800" cy="2175"/>
            </a:xfrm>
            <a:custGeom>
              <a:rect b="b" l="l" r="r" t="t"/>
              <a:pathLst>
                <a:path extrusionOk="0" h="87" w="1472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0"/>
                    <a:pt x="141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2"/>
            <p:cNvSpPr/>
            <p:nvPr/>
          </p:nvSpPr>
          <p:spPr>
            <a:xfrm>
              <a:off x="4428250" y="1768400"/>
              <a:ext cx="17350" cy="2200"/>
            </a:xfrm>
            <a:custGeom>
              <a:rect b="b" l="l" r="r" t="t"/>
              <a:pathLst>
                <a:path extrusionOk="0" h="88" w="694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15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4428250" y="1782650"/>
              <a:ext cx="17350" cy="2200"/>
            </a:xfrm>
            <a:custGeom>
              <a:rect b="b" l="l" r="r" t="t"/>
              <a:pathLst>
                <a:path extrusionOk="0" h="88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4428250" y="1825400"/>
              <a:ext cx="17350" cy="2175"/>
            </a:xfrm>
            <a:custGeom>
              <a:rect b="b" l="l" r="r" t="t"/>
              <a:pathLst>
                <a:path extrusionOk="0" h="87" w="694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3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428250" y="1796900"/>
              <a:ext cx="36100" cy="2200"/>
            </a:xfrm>
            <a:custGeom>
              <a:rect b="b" l="l" r="r" t="t"/>
              <a:pathLst>
                <a:path extrusionOk="0" h="88" w="1444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5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22"/>
          <p:cNvSpPr txBox="1"/>
          <p:nvPr>
            <p:ph idx="1" type="body"/>
          </p:nvPr>
        </p:nvSpPr>
        <p:spPr>
          <a:xfrm>
            <a:off x="5665700" y="2110150"/>
            <a:ext cx="1005900" cy="3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April </a:t>
            </a:r>
            <a:r>
              <a:rPr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2009</a:t>
            </a:r>
            <a:endParaRPr sz="1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95" name="Google Shape;695;p22"/>
          <p:cNvSpPr txBox="1"/>
          <p:nvPr>
            <p:ph idx="1" type="body"/>
          </p:nvPr>
        </p:nvSpPr>
        <p:spPr>
          <a:xfrm>
            <a:off x="7471175" y="3036975"/>
            <a:ext cx="1149900" cy="3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March</a:t>
            </a:r>
            <a:r>
              <a:rPr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2019</a:t>
            </a:r>
            <a:endParaRPr sz="1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96" name="Google Shape;696;p22"/>
          <p:cNvGrpSpPr/>
          <p:nvPr/>
        </p:nvGrpSpPr>
        <p:grpSpPr>
          <a:xfrm>
            <a:off x="3999426" y="1712183"/>
            <a:ext cx="1076630" cy="829571"/>
            <a:chOff x="2577764" y="2194918"/>
            <a:chExt cx="422855" cy="356269"/>
          </a:xfrm>
        </p:grpSpPr>
        <p:grpSp>
          <p:nvGrpSpPr>
            <p:cNvPr id="697" name="Google Shape;697;p22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698" name="Google Shape;698;p2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0" name="Google Shape;700;p22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701" name="Google Shape;701;p2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22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704" name="Google Shape;704;p2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705" name="Google Shape;705;p2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</p:grpSp>
        <p:grpSp>
          <p:nvGrpSpPr>
            <p:cNvPr id="706" name="Google Shape;706;p22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707" name="Google Shape;707;p2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/>
              </a:p>
            </p:txBody>
          </p:sp>
          <p:sp>
            <p:nvSpPr>
              <p:cNvPr id="708" name="Google Shape;708;p2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9" name="Google Shape;709;p22"/>
          <p:cNvSpPr txBox="1"/>
          <p:nvPr>
            <p:ph idx="1" type="body"/>
          </p:nvPr>
        </p:nvSpPr>
        <p:spPr>
          <a:xfrm>
            <a:off x="3905375" y="2708275"/>
            <a:ext cx="13131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120,000 +</a:t>
            </a:r>
            <a:endParaRPr sz="1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observations</a:t>
            </a:r>
            <a:endParaRPr sz="1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10" name="Google Shape;710;p22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/>
              <a:t>‹#›</a:t>
            </a:fld>
            <a:endParaRPr b="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